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rawings/drawing2.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70" r:id="rId2"/>
  </p:sldIdLst>
  <p:sldSz cx="512064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0" userDrawn="1">
          <p15:clr>
            <a:srgbClr val="A4A3A4"/>
          </p15:clr>
        </p15:guide>
        <p15:guide id="2" pos="22704" userDrawn="1">
          <p15:clr>
            <a:srgbClr val="A4A3A4"/>
          </p15:clr>
        </p15:guide>
        <p15:guide id="3" pos="10416" userDrawn="1">
          <p15:clr>
            <a:srgbClr val="A4A3A4"/>
          </p15:clr>
        </p15:guide>
        <p15:guide id="4" pos="1056" userDrawn="1">
          <p15:clr>
            <a:srgbClr val="A4A3A4"/>
          </p15:clr>
        </p15:guide>
        <p15:guide id="5" pos="10957">
          <p15:clr>
            <a:srgbClr val="A4A3A4"/>
          </p15:clr>
        </p15:guide>
        <p15:guide id="6" pos="360" userDrawn="1">
          <p15:clr>
            <a:srgbClr val="A4A3A4"/>
          </p15:clr>
        </p15:guide>
        <p15:guide id="7" orient="horz" pos="19992" userDrawn="1">
          <p15:clr>
            <a:srgbClr val="A4A3A4"/>
          </p15:clr>
        </p15:guide>
        <p15:guide id="8" orient="horz" pos="1944" userDrawn="1">
          <p15:clr>
            <a:srgbClr val="A4A3A4"/>
          </p15:clr>
        </p15:guide>
        <p15:guide id="9" pos="31224" userDrawn="1">
          <p15:clr>
            <a:srgbClr val="A4A3A4"/>
          </p15:clr>
        </p15:guide>
        <p15:guide id="10" pos="16778">
          <p15:clr>
            <a:srgbClr val="A4A3A4"/>
          </p15:clr>
        </p15:guide>
        <p15:guide id="11" pos="31824" userDrawn="1">
          <p15:clr>
            <a:srgbClr val="A4A3A4"/>
          </p15:clr>
        </p15:guide>
        <p15:guide id="12" pos="593">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Sean Gordon" initials="SG [4] [2]" lastIdx="3" clrIdx="6">
    <p:extLst/>
  </p:cmAuthor>
  <p:cmAuthor id="1" name="Sean Gordon" initials="SG" lastIdx="2" clrIdx="0">
    <p:extLst/>
  </p:cmAuthor>
  <p:cmAuthor id="8" name="Sean Gordon" initials="SG [5] [2]" lastIdx="3" clrIdx="7">
    <p:extLst/>
  </p:cmAuthor>
  <p:cmAuthor id="2" name="Sean Gordon" initials="SG [2]" lastIdx="1" clrIdx="1">
    <p:extLst/>
  </p:cmAuthor>
  <p:cmAuthor id="3" name="Sean Gordon" initials="SG [3]" lastIdx="1" clrIdx="2">
    <p:extLst/>
  </p:cmAuthor>
  <p:cmAuthor id="4" name="Sean Gordon" initials="SG [4]" lastIdx="1" clrIdx="3">
    <p:extLst/>
  </p:cmAuthor>
  <p:cmAuthor id="5" name="Sean Gordon" initials="SG [5]" lastIdx="1" clrIdx="4">
    <p:extLst/>
  </p:cmAuthor>
  <p:cmAuthor id="6" name="Sean Gordon" initials="SG [3] [2]" lastIdx="3" clrIdx="5">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6EFCE"/>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4386"/>
    <p:restoredTop sz="97565" autoAdjust="0"/>
  </p:normalViewPr>
  <p:slideViewPr>
    <p:cSldViewPr snapToGrid="0" snapToObjects="1">
      <p:cViewPr>
        <p:scale>
          <a:sx n="129" d="100"/>
          <a:sy n="129" d="100"/>
        </p:scale>
        <p:origin x="-20944" y="144"/>
      </p:cViewPr>
      <p:guideLst>
        <p:guide orient="horz" pos="360"/>
        <p:guide pos="22704"/>
        <p:guide pos="10416"/>
        <p:guide pos="1056"/>
        <p:guide pos="10957"/>
        <p:guide pos="360"/>
        <p:guide orient="horz" pos="19992"/>
        <p:guide orient="horz" pos="1944"/>
        <p:guide pos="31224"/>
        <p:guide pos="16778"/>
        <p:guide pos="31824"/>
        <p:guide pos="593"/>
      </p:guideLst>
    </p:cSldViewPr>
  </p:slideViewPr>
  <p:notesTextViewPr>
    <p:cViewPr>
      <p:scale>
        <a:sx n="1" d="1"/>
        <a:sy n="1" d="1"/>
      </p:scale>
      <p:origin x="0" y="0"/>
    </p:cViewPr>
  </p:notesTextViewPr>
  <p:sorterViewPr>
    <p:cViewPr>
      <p:scale>
        <a:sx n="66" d="100"/>
        <a:sy n="66" d="100"/>
      </p:scale>
      <p:origin x="0" y="2968"/>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commentAuthors" Target="commentAuthors.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charts/_rels/chart1.xml.rels><?xml version="1.0" encoding="UTF-8" standalone="yes"?>
<Relationships xmlns="http://schemas.openxmlformats.org/package/2006/relationships"><Relationship Id="rId3" Type="http://schemas.openxmlformats.org/officeDocument/2006/relationships/oleObject" Target="file://localhost/Users/scgordon/ConceptMining/Presentations/LTERttImages/OverviewEvolution.xlsx" TargetMode="External"/><Relationship Id="rId4" Type="http://schemas.openxmlformats.org/officeDocument/2006/relationships/chartUserShapes" Target="../drawings/drawing1.xml"/><Relationship Id="rId1" Type="http://schemas.microsoft.com/office/2011/relationships/chartStyle" Target="style1.xml"/><Relationship Id="rId2" Type="http://schemas.microsoft.com/office/2011/relationships/chartColorStyle" Target="colors1.xml"/></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oleObject" Target="file://localhost/Users/scgordon/ConceptMining/Presentations/LTERttImages/lineChartEachProfile.xlsx" TargetMode="External"/></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oleObject" Target="file://localhost/Users/scgordon/ConceptMining/Presentations/LTERttImages/OverviewEvolution.xlsx" TargetMode="External"/></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oleObject" Target="file://localhost/Users/scgordon/ConceptMining/Presentations/LTERttImages/OverviewEvolution.xlsx" TargetMode="External"/></Relationships>
</file>

<file path=ppt/charts/_rels/chart5.xml.rels><?xml version="1.0" encoding="UTF-8" standalone="yes"?>
<Relationships xmlns="http://schemas.openxmlformats.org/package/2006/relationships"><Relationship Id="rId3" Type="http://schemas.openxmlformats.org/officeDocument/2006/relationships/oleObject" Target="file://localhost/Users/scgordon/ConceptMining/Presentations/LTERttImages/evolution.xlsx" TargetMode="External"/><Relationship Id="rId4" Type="http://schemas.openxmlformats.org/officeDocument/2006/relationships/chartUserShapes" Target="../drawings/drawing2.xml"/><Relationship Id="rId1" Type="http://schemas.microsoft.com/office/2011/relationships/chartStyle" Target="style5.xml"/><Relationship Id="rId2" Type="http://schemas.microsoft.com/office/2011/relationships/chartColorStyle" Target="colors5.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r>
              <a:rPr lang="en-US" sz="3600" b="0" i="0" u="none" strike="noStrike" baseline="0" dirty="0" smtClean="0">
                <a:solidFill>
                  <a:schemeClr val="tx1">
                    <a:lumMod val="65000"/>
                    <a:lumOff val="35000"/>
                  </a:schemeClr>
                </a:solidFill>
                <a:effectLst/>
              </a:rPr>
              <a:t>LTER Identification</a:t>
            </a:r>
            <a:r>
              <a:rPr lang="en-US" sz="3600" b="0" i="0" u="none" strike="noStrike" baseline="0" dirty="0" smtClean="0">
                <a:solidFill>
                  <a:schemeClr val="tx1">
                    <a:lumMod val="65000"/>
                    <a:lumOff val="35000"/>
                  </a:schemeClr>
                </a:solidFill>
              </a:rPr>
              <a:t> </a:t>
            </a:r>
            <a:r>
              <a:rPr lang="en-US" sz="3600" dirty="0" smtClean="0">
                <a:solidFill>
                  <a:schemeClr val="tx1">
                    <a:lumMod val="65000"/>
                    <a:lumOff val="35000"/>
                  </a:schemeClr>
                </a:solidFill>
              </a:rPr>
              <a:t>Completeness Distribution</a:t>
            </a:r>
            <a:endParaRPr lang="en-US" sz="3600" dirty="0">
              <a:solidFill>
                <a:schemeClr val="tx1">
                  <a:lumMod val="65000"/>
                  <a:lumOff val="35000"/>
                </a:schemeClr>
              </a:solidFill>
            </a:endParaRPr>
          </a:p>
        </c:rich>
      </c:tx>
      <c:layout>
        <c:manualLayout>
          <c:xMode val="edge"/>
          <c:yMode val="edge"/>
          <c:x val="0.191560935744735"/>
          <c:y val="0.119762272035835"/>
        </c:manualLayout>
      </c:layout>
      <c:overlay val="0"/>
      <c:spPr>
        <a:noFill/>
        <a:ln>
          <a:noFill/>
        </a:ln>
        <a:effectLst/>
      </c:spPr>
      <c:txPr>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63349398105605"/>
          <c:y val="0.209294559483565"/>
          <c:w val="0.916213742134068"/>
          <c:h val="0.655476734824903"/>
        </c:manualLayout>
      </c:layout>
      <c:barChart>
        <c:barDir val="col"/>
        <c:grouping val="stacked"/>
        <c:varyColors val="0"/>
        <c:ser>
          <c:idx val="0"/>
          <c:order val="0"/>
          <c:tx>
            <c:strRef>
              <c:f>IDspiralCounts!$G$10</c:f>
              <c:strCache>
                <c:ptCount val="1"/>
                <c:pt idx="0">
                  <c:v>0</c:v>
                </c:pt>
              </c:strCache>
            </c:strRef>
          </c:tx>
          <c:spPr>
            <a:solidFill>
              <a:schemeClr val="accent6"/>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IDspiralCounts!$G$11:$G$22</c:f>
              <c:numCache>
                <c:formatCode>General</c:formatCode>
                <c:ptCount val="12"/>
                <c:pt idx="0">
                  <c:v>60.0</c:v>
                </c:pt>
                <c:pt idx="1">
                  <c:v>79.0</c:v>
                </c:pt>
                <c:pt idx="2">
                  <c:v>146.0</c:v>
                </c:pt>
                <c:pt idx="3">
                  <c:v>89.0</c:v>
                </c:pt>
                <c:pt idx="4">
                  <c:v>47.0</c:v>
                </c:pt>
                <c:pt idx="5">
                  <c:v>70.0</c:v>
                </c:pt>
                <c:pt idx="6">
                  <c:v>23.0</c:v>
                </c:pt>
                <c:pt idx="7">
                  <c:v>73.0</c:v>
                </c:pt>
                <c:pt idx="8">
                  <c:v>183.0</c:v>
                </c:pt>
                <c:pt idx="9">
                  <c:v>90.0</c:v>
                </c:pt>
                <c:pt idx="10">
                  <c:v>16.0</c:v>
                </c:pt>
                <c:pt idx="11">
                  <c:v>86.0</c:v>
                </c:pt>
              </c:numCache>
            </c:numRef>
          </c:val>
        </c:ser>
        <c:ser>
          <c:idx val="1"/>
          <c:order val="1"/>
          <c:tx>
            <c:strRef>
              <c:f>IDspiralCounts!$H$10</c:f>
              <c:strCache>
                <c:ptCount val="1"/>
                <c:pt idx="0">
                  <c:v>1</c:v>
                </c:pt>
              </c:strCache>
            </c:strRef>
          </c:tx>
          <c:spPr>
            <a:solidFill>
              <a:schemeClr val="accent5"/>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IDspiralCounts!$H$11:$H$22</c:f>
              <c:numCache>
                <c:formatCode>General</c:formatCode>
                <c:ptCount val="12"/>
                <c:pt idx="0">
                  <c:v>21.0</c:v>
                </c:pt>
                <c:pt idx="1">
                  <c:v>71.0</c:v>
                </c:pt>
                <c:pt idx="2">
                  <c:v>47.0</c:v>
                </c:pt>
                <c:pt idx="3">
                  <c:v>53.0</c:v>
                </c:pt>
                <c:pt idx="4">
                  <c:v>101.0</c:v>
                </c:pt>
                <c:pt idx="5">
                  <c:v>17.0</c:v>
                </c:pt>
                <c:pt idx="6">
                  <c:v>33.0</c:v>
                </c:pt>
                <c:pt idx="7">
                  <c:v>30.0</c:v>
                </c:pt>
                <c:pt idx="8">
                  <c:v>35.0</c:v>
                </c:pt>
                <c:pt idx="9">
                  <c:v>130.0</c:v>
                </c:pt>
                <c:pt idx="10">
                  <c:v>15.0</c:v>
                </c:pt>
                <c:pt idx="11">
                  <c:v>66.0</c:v>
                </c:pt>
              </c:numCache>
            </c:numRef>
          </c:val>
        </c:ser>
        <c:ser>
          <c:idx val="2"/>
          <c:order val="2"/>
          <c:tx>
            <c:strRef>
              <c:f>IDspiralCounts!$I$10</c:f>
              <c:strCache>
                <c:ptCount val="1"/>
                <c:pt idx="0">
                  <c:v>2</c:v>
                </c:pt>
              </c:strCache>
            </c:strRef>
          </c:tx>
          <c:spPr>
            <a:solidFill>
              <a:schemeClr val="accent4"/>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IDspiralCounts!$I$11:$I$22</c:f>
              <c:numCache>
                <c:formatCode>General</c:formatCode>
                <c:ptCount val="12"/>
                <c:pt idx="0">
                  <c:v>127.0</c:v>
                </c:pt>
                <c:pt idx="1">
                  <c:v>59.0</c:v>
                </c:pt>
                <c:pt idx="2">
                  <c:v>22.0</c:v>
                </c:pt>
                <c:pt idx="3">
                  <c:v>14.0</c:v>
                </c:pt>
                <c:pt idx="4">
                  <c:v>81.0</c:v>
                </c:pt>
                <c:pt idx="5">
                  <c:v>54.0</c:v>
                </c:pt>
                <c:pt idx="6">
                  <c:v>49.0</c:v>
                </c:pt>
                <c:pt idx="7">
                  <c:v>24.0</c:v>
                </c:pt>
                <c:pt idx="8">
                  <c:v>16.0</c:v>
                </c:pt>
                <c:pt idx="9">
                  <c:v>25.0</c:v>
                </c:pt>
                <c:pt idx="10">
                  <c:v>212.0</c:v>
                </c:pt>
                <c:pt idx="11">
                  <c:v>60.0</c:v>
                </c:pt>
              </c:numCache>
            </c:numRef>
          </c:val>
        </c:ser>
        <c:ser>
          <c:idx val="3"/>
          <c:order val="3"/>
          <c:tx>
            <c:strRef>
              <c:f>IDspiralCounts!$J$10</c:f>
              <c:strCache>
                <c:ptCount val="1"/>
                <c:pt idx="0">
                  <c:v>3</c:v>
                </c:pt>
              </c:strCache>
            </c:strRef>
          </c:tx>
          <c:spPr>
            <a:solidFill>
              <a:schemeClr val="accent3"/>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IDspiralCounts!$J$11:$J$22</c:f>
              <c:numCache>
                <c:formatCode>General</c:formatCode>
                <c:ptCount val="12"/>
                <c:pt idx="0">
                  <c:v>21.0</c:v>
                </c:pt>
                <c:pt idx="1">
                  <c:v>41.0</c:v>
                </c:pt>
                <c:pt idx="2">
                  <c:v>5.0</c:v>
                </c:pt>
                <c:pt idx="3">
                  <c:v>69.0</c:v>
                </c:pt>
                <c:pt idx="4">
                  <c:v>21.0</c:v>
                </c:pt>
                <c:pt idx="5">
                  <c:v>94.0</c:v>
                </c:pt>
                <c:pt idx="6">
                  <c:v>111.0</c:v>
                </c:pt>
                <c:pt idx="7">
                  <c:v>112.0</c:v>
                </c:pt>
                <c:pt idx="8">
                  <c:v>16.0</c:v>
                </c:pt>
                <c:pt idx="9">
                  <c:v>4.0</c:v>
                </c:pt>
                <c:pt idx="10">
                  <c:v>6.0</c:v>
                </c:pt>
                <c:pt idx="11">
                  <c:v>38.0</c:v>
                </c:pt>
              </c:numCache>
            </c:numRef>
          </c:val>
        </c:ser>
        <c:ser>
          <c:idx val="4"/>
          <c:order val="4"/>
          <c:tx>
            <c:strRef>
              <c:f>IDspiralCounts!$K$10</c:f>
              <c:strCache>
                <c:ptCount val="1"/>
                <c:pt idx="0">
                  <c:v>4</c:v>
                </c:pt>
              </c:strCache>
            </c:strRef>
          </c:tx>
          <c:spPr>
            <a:solidFill>
              <a:schemeClr val="accent2"/>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IDspiralCounts!$K$11:$K$22</c:f>
              <c:numCache>
                <c:formatCode>General</c:formatCode>
                <c:ptCount val="12"/>
                <c:pt idx="0">
                  <c:v>19.0</c:v>
                </c:pt>
                <c:pt idx="1">
                  <c:v>0.0</c:v>
                </c:pt>
                <c:pt idx="2">
                  <c:v>27.0</c:v>
                </c:pt>
                <c:pt idx="3">
                  <c:v>10.0</c:v>
                </c:pt>
                <c:pt idx="4">
                  <c:v>0.0</c:v>
                </c:pt>
                <c:pt idx="5">
                  <c:v>14.0</c:v>
                </c:pt>
                <c:pt idx="6">
                  <c:v>20.0</c:v>
                </c:pt>
                <c:pt idx="7">
                  <c:v>8.0</c:v>
                </c:pt>
                <c:pt idx="8">
                  <c:v>0.0</c:v>
                </c:pt>
                <c:pt idx="9">
                  <c:v>1.0</c:v>
                </c:pt>
                <c:pt idx="10">
                  <c:v>1.0</c:v>
                </c:pt>
                <c:pt idx="11">
                  <c:v>0.0</c:v>
                </c:pt>
              </c:numCache>
            </c:numRef>
          </c:val>
        </c:ser>
        <c:ser>
          <c:idx val="5"/>
          <c:order val="5"/>
          <c:tx>
            <c:strRef>
              <c:f>IDspiralCounts!$L$10</c:f>
              <c:strCache>
                <c:ptCount val="1"/>
                <c:pt idx="0">
                  <c:v>5</c:v>
                </c:pt>
              </c:strCache>
            </c:strRef>
          </c:tx>
          <c:spPr>
            <a:solidFill>
              <a:schemeClr val="accent1"/>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IDspiralCounts!$L$11:$L$22</c:f>
              <c:numCache>
                <c:formatCode>General</c:formatCode>
                <c:ptCount val="12"/>
                <c:pt idx="0">
                  <c:v>0.0</c:v>
                </c:pt>
                <c:pt idx="1">
                  <c:v>0.0</c:v>
                </c:pt>
                <c:pt idx="2">
                  <c:v>3.0</c:v>
                </c:pt>
                <c:pt idx="3">
                  <c:v>9.0</c:v>
                </c:pt>
                <c:pt idx="4">
                  <c:v>0.0</c:v>
                </c:pt>
                <c:pt idx="5">
                  <c:v>1.0</c:v>
                </c:pt>
                <c:pt idx="6">
                  <c:v>14.0</c:v>
                </c:pt>
                <c:pt idx="7">
                  <c:v>2.0</c:v>
                </c:pt>
                <c:pt idx="8">
                  <c:v>0.0</c:v>
                </c:pt>
                <c:pt idx="9">
                  <c:v>0.0</c:v>
                </c:pt>
                <c:pt idx="10">
                  <c:v>0.0</c:v>
                </c:pt>
                <c:pt idx="11">
                  <c:v>0.0</c:v>
                </c:pt>
              </c:numCache>
            </c:numRef>
          </c:val>
        </c:ser>
        <c:ser>
          <c:idx val="6"/>
          <c:order val="6"/>
          <c:tx>
            <c:strRef>
              <c:f>IDspiralCounts!$M$10</c:f>
              <c:strCache>
                <c:ptCount val="1"/>
                <c:pt idx="0">
                  <c:v>6</c:v>
                </c:pt>
              </c:strCache>
            </c:strRef>
          </c:tx>
          <c:spPr>
            <a:solidFill>
              <a:schemeClr val="tx2"/>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IDspiralCounts!$M$11:$M$22</c:f>
              <c:numCache>
                <c:formatCode>General</c:formatCode>
                <c:ptCount val="12"/>
                <c:pt idx="0">
                  <c:v>0.0</c:v>
                </c:pt>
                <c:pt idx="1">
                  <c:v>0.0</c:v>
                </c:pt>
                <c:pt idx="2">
                  <c:v>0.0</c:v>
                </c:pt>
                <c:pt idx="3">
                  <c:v>6.0</c:v>
                </c:pt>
                <c:pt idx="4">
                  <c:v>0.0</c:v>
                </c:pt>
                <c:pt idx="5">
                  <c:v>0.0</c:v>
                </c:pt>
                <c:pt idx="6">
                  <c:v>0.0</c:v>
                </c:pt>
                <c:pt idx="7">
                  <c:v>1.0</c:v>
                </c:pt>
                <c:pt idx="8">
                  <c:v>0.0</c:v>
                </c:pt>
                <c:pt idx="9">
                  <c:v>0.0</c:v>
                </c:pt>
                <c:pt idx="10">
                  <c:v>0.0</c:v>
                </c:pt>
                <c:pt idx="11">
                  <c:v>0.0</c:v>
                </c:pt>
              </c:numCache>
            </c:numRef>
          </c:val>
        </c:ser>
        <c:ser>
          <c:idx val="7"/>
          <c:order val="7"/>
          <c:tx>
            <c:strRef>
              <c:f>IDspiralCounts!$N$10</c:f>
              <c:strCache>
                <c:ptCount val="1"/>
                <c:pt idx="0">
                  <c:v>7</c:v>
                </c:pt>
              </c:strCache>
            </c:strRef>
          </c:tx>
          <c:spPr>
            <a:solidFill>
              <a:schemeClr val="accent2">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IDspiralCounts!$N$11:$N$22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8"/>
          <c:order val="8"/>
          <c:tx>
            <c:strRef>
              <c:f>IDspiralCounts!$O$10</c:f>
              <c:strCache>
                <c:ptCount val="1"/>
                <c:pt idx="0">
                  <c:v>8</c:v>
                </c:pt>
              </c:strCache>
            </c:strRef>
          </c:tx>
          <c:spPr>
            <a:solidFill>
              <a:schemeClr val="accent3">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IDspiralCounts!$O$11:$O$22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9"/>
          <c:order val="9"/>
          <c:tx>
            <c:strRef>
              <c:f>IDspiralCounts!$P$10</c:f>
              <c:strCache>
                <c:ptCount val="1"/>
                <c:pt idx="0">
                  <c:v>9</c:v>
                </c:pt>
              </c:strCache>
            </c:strRef>
          </c:tx>
          <c:spPr>
            <a:solidFill>
              <a:schemeClr val="accent4">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IDspiralCounts!$P$11:$P$22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0"/>
          <c:order val="10"/>
          <c:tx>
            <c:strRef>
              <c:f>IDspiralCounts!$Q$10</c:f>
              <c:strCache>
                <c:ptCount val="1"/>
                <c:pt idx="0">
                  <c:v>10</c:v>
                </c:pt>
              </c:strCache>
            </c:strRef>
          </c:tx>
          <c:spPr>
            <a:solidFill>
              <a:schemeClr val="accent5">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IDspiralCounts!$Q$11:$Q$22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1"/>
          <c:order val="11"/>
          <c:tx>
            <c:strRef>
              <c:f>IDspiralCounts!$R$10</c:f>
              <c:strCache>
                <c:ptCount val="1"/>
                <c:pt idx="0">
                  <c:v>11</c:v>
                </c:pt>
              </c:strCache>
            </c:strRef>
          </c:tx>
          <c:spPr>
            <a:solidFill>
              <a:schemeClr val="accent6">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IDspiralCounts!$R$11:$R$22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dLbls>
          <c:showLegendKey val="0"/>
          <c:showVal val="0"/>
          <c:showCatName val="0"/>
          <c:showSerName val="0"/>
          <c:showPercent val="0"/>
          <c:showBubbleSize val="0"/>
        </c:dLbls>
        <c:gapWidth val="87"/>
        <c:overlap val="100"/>
        <c:axId val="-1227931776"/>
        <c:axId val="-1227930416"/>
      </c:barChart>
      <c:catAx>
        <c:axId val="-12279317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227930416"/>
        <c:crosses val="autoZero"/>
        <c:auto val="1"/>
        <c:lblAlgn val="ctr"/>
        <c:lblOffset val="100"/>
        <c:noMultiLvlLbl val="0"/>
      </c:catAx>
      <c:valAx>
        <c:axId val="-1227930416"/>
        <c:scaling>
          <c:orientation val="minMax"/>
          <c:max val="25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dirty="0"/>
                  <a:t># </a:t>
                </a:r>
                <a:r>
                  <a:rPr lang="en-US" sz="2400" dirty="0" smtClean="0"/>
                  <a:t>Records</a:t>
                </a:r>
                <a:endParaRPr lang="en-US" sz="2400" dirty="0"/>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low"/>
        <c:spPr>
          <a:noFill/>
          <a:ln>
            <a:noFill/>
          </a:ln>
          <a:effectLst/>
        </c:spPr>
        <c:txPr>
          <a:bodyPr rot="-60000000" spcFirstLastPara="1" vertOverflow="ellipsis" vert="horz" wrap="square" anchor="b"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227931776"/>
        <c:crosses val="autoZero"/>
        <c:crossBetween val="between"/>
      </c:valAx>
      <c:spPr>
        <a:noFill/>
        <a:ln w="25400">
          <a:noFill/>
        </a:ln>
        <a:effectLst/>
      </c:spPr>
    </c:plotArea>
    <c:legend>
      <c:legendPos val="b"/>
      <c:legendEntry>
        <c:idx val="7"/>
        <c:delete val="1"/>
      </c:legendEntry>
      <c:legendEntry>
        <c:idx val="8"/>
        <c:delete val="1"/>
      </c:legendEntry>
      <c:legendEntry>
        <c:idx val="9"/>
        <c:delete val="1"/>
      </c:legendEntry>
      <c:legendEntry>
        <c:idx val="10"/>
        <c:delete val="1"/>
      </c:legendEntry>
      <c:legendEntry>
        <c:idx val="11"/>
        <c:delete val="1"/>
      </c:legendEntry>
      <c:layout>
        <c:manualLayout>
          <c:xMode val="edge"/>
          <c:yMode val="edge"/>
          <c:x val="0.572758698289287"/>
          <c:y val="0.938391737813167"/>
          <c:w val="0.314093246770294"/>
          <c:h val="0.0587546460437477"/>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3600" b="0" i="0" u="none" strike="noStrike" kern="1200" spc="0" baseline="0">
                <a:solidFill>
                  <a:schemeClr val="tx1">
                    <a:lumMod val="65000"/>
                    <a:lumOff val="35000"/>
                  </a:schemeClr>
                </a:solidFill>
                <a:latin typeface="+mn-lt"/>
                <a:ea typeface="+mn-ea"/>
                <a:cs typeface="+mn-cs"/>
              </a:defRPr>
            </a:pPr>
            <a:r>
              <a:rPr lang="en-US" sz="3600" b="0" i="0" baseline="0" dirty="0">
                <a:solidFill>
                  <a:schemeClr val="tx1">
                    <a:lumMod val="65000"/>
                    <a:lumOff val="35000"/>
                  </a:schemeClr>
                </a:solidFill>
                <a:effectLst/>
              </a:rPr>
              <a:t>LTER </a:t>
            </a:r>
            <a:r>
              <a:rPr lang="en-US" sz="3600" b="0" i="0" baseline="0" dirty="0" smtClean="0">
                <a:solidFill>
                  <a:schemeClr val="tx1">
                    <a:lumMod val="65000"/>
                    <a:lumOff val="35000"/>
                  </a:schemeClr>
                </a:solidFill>
                <a:effectLst/>
              </a:rPr>
              <a:t>Identification</a:t>
            </a:r>
            <a:r>
              <a:rPr lang="en-US" sz="3600" b="0" i="0" baseline="0" dirty="0">
                <a:solidFill>
                  <a:schemeClr val="tx1">
                    <a:lumMod val="65000"/>
                    <a:lumOff val="35000"/>
                  </a:schemeClr>
                </a:solidFill>
                <a:effectLst/>
              </a:rPr>
              <a:t> </a:t>
            </a:r>
            <a:r>
              <a:rPr lang="en-US" sz="3600" dirty="0" smtClean="0">
                <a:solidFill>
                  <a:schemeClr val="tx1">
                    <a:lumMod val="65000"/>
                    <a:lumOff val="35000"/>
                  </a:schemeClr>
                </a:solidFill>
              </a:rPr>
              <a:t>Concept </a:t>
            </a:r>
            <a:r>
              <a:rPr lang="en-US" sz="3600" dirty="0">
                <a:solidFill>
                  <a:schemeClr val="tx1">
                    <a:lumMod val="65000"/>
                    <a:lumOff val="35000"/>
                  </a:schemeClr>
                </a:solidFill>
              </a:rPr>
              <a:t>Completeness</a:t>
            </a:r>
          </a:p>
        </c:rich>
      </c:tx>
      <c:layout>
        <c:manualLayout>
          <c:xMode val="edge"/>
          <c:yMode val="edge"/>
          <c:x val="0.267456948346904"/>
          <c:y val="0.061380340300372"/>
        </c:manualLayout>
      </c:layout>
      <c:overlay val="0"/>
      <c:spPr>
        <a:noFill/>
        <a:ln>
          <a:noFill/>
        </a:ln>
        <a:effectLst/>
      </c:spPr>
      <c:txPr>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24964311604959"/>
          <c:y val="0.143957744308612"/>
          <c:w val="0.867981328597017"/>
          <c:h val="0.695560015679286"/>
        </c:manualLayout>
      </c:layout>
      <c:lineChart>
        <c:grouping val="standard"/>
        <c:varyColors val="0"/>
        <c:ser>
          <c:idx val="3"/>
          <c:order val="0"/>
          <c:tx>
            <c:strRef>
              <c:f>data!$D$8</c:f>
              <c:strCache>
                <c:ptCount val="1"/>
                <c:pt idx="0">
                  <c:v>Metadata Contact</c:v>
                </c:pt>
              </c:strCache>
            </c:strRef>
          </c:tx>
          <c:spPr>
            <a:ln w="152400" cap="rnd">
              <a:solidFill>
                <a:schemeClr val="accent4">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data!$E$8:$P$8</c:f>
              <c:numCache>
                <c:formatCode>0.00%</c:formatCode>
                <c:ptCount val="12"/>
                <c:pt idx="0">
                  <c:v>0.5</c:v>
                </c:pt>
                <c:pt idx="1">
                  <c:v>0.704</c:v>
                </c:pt>
                <c:pt idx="2">
                  <c:v>0.768</c:v>
                </c:pt>
                <c:pt idx="3">
                  <c:v>0.592</c:v>
                </c:pt>
                <c:pt idx="4">
                  <c:v>0.444</c:v>
                </c:pt>
                <c:pt idx="5">
                  <c:v>0.46</c:v>
                </c:pt>
                <c:pt idx="6">
                  <c:v>0.32</c:v>
                </c:pt>
                <c:pt idx="7">
                  <c:v>0.812</c:v>
                </c:pt>
                <c:pt idx="8">
                  <c:v>0.88</c:v>
                </c:pt>
                <c:pt idx="9">
                  <c:v>0.908</c:v>
                </c:pt>
                <c:pt idx="10">
                  <c:v>0.948</c:v>
                </c:pt>
                <c:pt idx="11">
                  <c:v>0.568</c:v>
                </c:pt>
              </c:numCache>
            </c:numRef>
          </c:val>
          <c:smooth val="0"/>
        </c:ser>
        <c:ser>
          <c:idx val="4"/>
          <c:order val="1"/>
          <c:tx>
            <c:strRef>
              <c:f>data!$D$9</c:f>
              <c:strCache>
                <c:ptCount val="1"/>
                <c:pt idx="0">
                  <c:v>Contributor Name</c:v>
                </c:pt>
              </c:strCache>
            </c:strRef>
          </c:tx>
          <c:spPr>
            <a:ln w="152400" cap="rnd">
              <a:solidFill>
                <a:schemeClr val="accent5">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data!$E$9:$P$9</c:f>
              <c:numCache>
                <c:formatCode>0.00%</c:formatCode>
                <c:ptCount val="12"/>
                <c:pt idx="0">
                  <c:v>0.657258064516129</c:v>
                </c:pt>
                <c:pt idx="1">
                  <c:v>0.484</c:v>
                </c:pt>
                <c:pt idx="2">
                  <c:v>0.736</c:v>
                </c:pt>
                <c:pt idx="3">
                  <c:v>0.384</c:v>
                </c:pt>
                <c:pt idx="4">
                  <c:v>0.456</c:v>
                </c:pt>
                <c:pt idx="5">
                  <c:v>0.34</c:v>
                </c:pt>
                <c:pt idx="6">
                  <c:v>0.224</c:v>
                </c:pt>
                <c:pt idx="7">
                  <c:v>0.408</c:v>
                </c:pt>
                <c:pt idx="8">
                  <c:v>0.804</c:v>
                </c:pt>
                <c:pt idx="9">
                  <c:v>0.464</c:v>
                </c:pt>
                <c:pt idx="10">
                  <c:v>0.1</c:v>
                </c:pt>
                <c:pt idx="11">
                  <c:v>0.6</c:v>
                </c:pt>
              </c:numCache>
            </c:numRef>
          </c:val>
          <c:smooth val="0"/>
        </c:ser>
        <c:ser>
          <c:idx val="5"/>
          <c:order val="2"/>
          <c:tx>
            <c:strRef>
              <c:f>data!$D$10</c:f>
              <c:strCache>
                <c:ptCount val="1"/>
                <c:pt idx="0">
                  <c:v>Publisher</c:v>
                </c:pt>
              </c:strCache>
            </c:strRef>
          </c:tx>
          <c:spPr>
            <a:ln w="152400" cap="rnd">
              <a:solidFill>
                <a:schemeClr val="accent6">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data!$E$10:$P$10</c:f>
              <c:numCache>
                <c:formatCode>0.00%</c:formatCode>
                <c:ptCount val="12"/>
                <c:pt idx="0">
                  <c:v>0.834677419354839</c:v>
                </c:pt>
                <c:pt idx="1">
                  <c:v>0.82</c:v>
                </c:pt>
                <c:pt idx="2">
                  <c:v>0.852</c:v>
                </c:pt>
                <c:pt idx="3">
                  <c:v>0.604</c:v>
                </c:pt>
                <c:pt idx="4">
                  <c:v>0.924</c:v>
                </c:pt>
                <c:pt idx="5">
                  <c:v>0.588</c:v>
                </c:pt>
                <c:pt idx="6">
                  <c:v>0.344</c:v>
                </c:pt>
                <c:pt idx="7">
                  <c:v>0.52</c:v>
                </c:pt>
                <c:pt idx="8">
                  <c:v>0.908</c:v>
                </c:pt>
                <c:pt idx="9">
                  <c:v>0.98</c:v>
                </c:pt>
                <c:pt idx="10">
                  <c:v>0.964</c:v>
                </c:pt>
                <c:pt idx="11">
                  <c:v>0.688</c:v>
                </c:pt>
              </c:numCache>
            </c:numRef>
          </c:val>
          <c:smooth val="0"/>
        </c:ser>
        <c:ser>
          <c:idx val="6"/>
          <c:order val="3"/>
          <c:tx>
            <c:strRef>
              <c:f>data!$D$11</c:f>
              <c:strCache>
                <c:ptCount val="1"/>
                <c:pt idx="0">
                  <c:v>Publication Date</c:v>
                </c:pt>
              </c:strCache>
            </c:strRef>
          </c:tx>
          <c:spPr>
            <a:ln w="152400" cap="rnd">
              <a:solidFill>
                <a:schemeClr val="accent1">
                  <a:lumMod val="60000"/>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data!$E$11:$P$11</c:f>
              <c:numCache>
                <c:formatCode>0.00%</c:formatCode>
                <c:ptCount val="12"/>
                <c:pt idx="0">
                  <c:v>0.512096774193548</c:v>
                </c:pt>
                <c:pt idx="1">
                  <c:v>0.776</c:v>
                </c:pt>
                <c:pt idx="2">
                  <c:v>0.832</c:v>
                </c:pt>
                <c:pt idx="3">
                  <c:v>0.88</c:v>
                </c:pt>
                <c:pt idx="4">
                  <c:v>0.932</c:v>
                </c:pt>
                <c:pt idx="5">
                  <c:v>0.968</c:v>
                </c:pt>
                <c:pt idx="6">
                  <c:v>0.884</c:v>
                </c:pt>
                <c:pt idx="7">
                  <c:v>0.932</c:v>
                </c:pt>
                <c:pt idx="8">
                  <c:v>0.988</c:v>
                </c:pt>
                <c:pt idx="9">
                  <c:v>0.984</c:v>
                </c:pt>
                <c:pt idx="10">
                  <c:v>0.992</c:v>
                </c:pt>
                <c:pt idx="11">
                  <c:v>0.996</c:v>
                </c:pt>
              </c:numCache>
            </c:numRef>
          </c:val>
          <c:smooth val="0"/>
        </c:ser>
        <c:ser>
          <c:idx val="8"/>
          <c:order val="4"/>
          <c:tx>
            <c:strRef>
              <c:f>data!$D$13</c:f>
              <c:strCache>
                <c:ptCount val="1"/>
                <c:pt idx="0">
                  <c:v>Abstract</c:v>
                </c:pt>
              </c:strCache>
            </c:strRef>
          </c:tx>
          <c:spPr>
            <a:ln w="152400" cap="rnd">
              <a:solidFill>
                <a:schemeClr val="accent3">
                  <a:lumMod val="60000"/>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data!$E$13:$P$13</c:f>
              <c:numCache>
                <c:formatCode>0.00%</c:formatCode>
                <c:ptCount val="12"/>
                <c:pt idx="0">
                  <c:v>0.955645161290323</c:v>
                </c:pt>
                <c:pt idx="1">
                  <c:v>1.0</c:v>
                </c:pt>
                <c:pt idx="2">
                  <c:v>0.94</c:v>
                </c:pt>
                <c:pt idx="3">
                  <c:v>1.0</c:v>
                </c:pt>
                <c:pt idx="4">
                  <c:v>0.988</c:v>
                </c:pt>
                <c:pt idx="5">
                  <c:v>0.976</c:v>
                </c:pt>
                <c:pt idx="6">
                  <c:v>0.964</c:v>
                </c:pt>
                <c:pt idx="7">
                  <c:v>0.976</c:v>
                </c:pt>
                <c:pt idx="8">
                  <c:v>1.0</c:v>
                </c:pt>
                <c:pt idx="9">
                  <c:v>0.996</c:v>
                </c:pt>
                <c:pt idx="10">
                  <c:v>1.0</c:v>
                </c:pt>
                <c:pt idx="11">
                  <c:v>1.0</c:v>
                </c:pt>
              </c:numCache>
            </c:numRef>
          </c:val>
          <c:smooth val="0"/>
        </c:ser>
        <c:ser>
          <c:idx val="9"/>
          <c:order val="5"/>
          <c:tx>
            <c:strRef>
              <c:f>data!$D$14</c:f>
              <c:strCache>
                <c:ptCount val="1"/>
                <c:pt idx="0">
                  <c:v>Keyword</c:v>
                </c:pt>
              </c:strCache>
            </c:strRef>
          </c:tx>
          <c:spPr>
            <a:ln w="152400" cap="rnd">
              <a:solidFill>
                <a:schemeClr val="accent4">
                  <a:lumMod val="60000"/>
                  <a:alpha val="50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data!$E$14:$P$14</c:f>
              <c:numCache>
                <c:formatCode>0.00%</c:formatCode>
                <c:ptCount val="12"/>
                <c:pt idx="0">
                  <c:v>0.935483870967742</c:v>
                </c:pt>
                <c:pt idx="1">
                  <c:v>1.0</c:v>
                </c:pt>
                <c:pt idx="2">
                  <c:v>0.996</c:v>
                </c:pt>
                <c:pt idx="3">
                  <c:v>0.94</c:v>
                </c:pt>
                <c:pt idx="4">
                  <c:v>1.0</c:v>
                </c:pt>
                <c:pt idx="5">
                  <c:v>0.972</c:v>
                </c:pt>
                <c:pt idx="6">
                  <c:v>0.908</c:v>
                </c:pt>
                <c:pt idx="7">
                  <c:v>0.972</c:v>
                </c:pt>
                <c:pt idx="8">
                  <c:v>1.0</c:v>
                </c:pt>
                <c:pt idx="9">
                  <c:v>0.984</c:v>
                </c:pt>
                <c:pt idx="10">
                  <c:v>1.0</c:v>
                </c:pt>
                <c:pt idx="11">
                  <c:v>1.0</c:v>
                </c:pt>
              </c:numCache>
            </c:numRef>
          </c:val>
          <c:smooth val="0"/>
        </c:ser>
        <c:ser>
          <c:idx val="10"/>
          <c:order val="6"/>
          <c:tx>
            <c:strRef>
              <c:f>data!$D$15</c:f>
              <c:strCache>
                <c:ptCount val="1"/>
                <c:pt idx="0">
                  <c:v>Resource Distribution</c:v>
                </c:pt>
              </c:strCache>
            </c:strRef>
          </c:tx>
          <c:spPr>
            <a:ln w="152400" cap="rnd">
              <a:solidFill>
                <a:schemeClr val="accent2">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data!$E$15:$P$15</c:f>
              <c:numCache>
                <c:formatCode>0.00%</c:formatCode>
                <c:ptCount val="12"/>
                <c:pt idx="0">
                  <c:v>0.935483870967742</c:v>
                </c:pt>
                <c:pt idx="1">
                  <c:v>0.968</c:v>
                </c:pt>
                <c:pt idx="2">
                  <c:v>0.96</c:v>
                </c:pt>
                <c:pt idx="3">
                  <c:v>0.964</c:v>
                </c:pt>
                <c:pt idx="4">
                  <c:v>0.952</c:v>
                </c:pt>
                <c:pt idx="5">
                  <c:v>0.824</c:v>
                </c:pt>
                <c:pt idx="6">
                  <c:v>0.9</c:v>
                </c:pt>
                <c:pt idx="7">
                  <c:v>0.532</c:v>
                </c:pt>
                <c:pt idx="8">
                  <c:v>0.96</c:v>
                </c:pt>
                <c:pt idx="9">
                  <c:v>0.9</c:v>
                </c:pt>
                <c:pt idx="10">
                  <c:v>0.152</c:v>
                </c:pt>
                <c:pt idx="11">
                  <c:v>0.948</c:v>
                </c:pt>
              </c:numCache>
            </c:numRef>
          </c:val>
          <c:smooth val="0"/>
        </c:ser>
        <c:ser>
          <c:idx val="0"/>
          <c:order val="7"/>
          <c:tx>
            <c:strRef>
              <c:f>data!$D$6</c:f>
              <c:strCache>
                <c:ptCount val="1"/>
                <c:pt idx="0">
                  <c:v>Resource Title</c:v>
                </c:pt>
              </c:strCache>
            </c:strRef>
          </c:tx>
          <c:spPr>
            <a:ln w="28575" cap="rnd">
              <a:solidFill>
                <a:schemeClr val="accent1"/>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data!$E$6:$P$6</c:f>
              <c:numCache>
                <c:formatCode>0.00%</c:formatCode>
                <c:ptCount val="12"/>
                <c:pt idx="0">
                  <c:v>1.0</c:v>
                </c:pt>
                <c:pt idx="1">
                  <c:v>1.0</c:v>
                </c:pt>
                <c:pt idx="2">
                  <c:v>1.0</c:v>
                </c:pt>
                <c:pt idx="3">
                  <c:v>1.0</c:v>
                </c:pt>
                <c:pt idx="4">
                  <c:v>1.0</c:v>
                </c:pt>
                <c:pt idx="5">
                  <c:v>1.0</c:v>
                </c:pt>
                <c:pt idx="6">
                  <c:v>1.0</c:v>
                </c:pt>
                <c:pt idx="7">
                  <c:v>1.0</c:v>
                </c:pt>
                <c:pt idx="8">
                  <c:v>1.0</c:v>
                </c:pt>
                <c:pt idx="9">
                  <c:v>1.0</c:v>
                </c:pt>
                <c:pt idx="10">
                  <c:v>1.0</c:v>
                </c:pt>
                <c:pt idx="11">
                  <c:v>1.0</c:v>
                </c:pt>
              </c:numCache>
            </c:numRef>
          </c:val>
          <c:smooth val="0"/>
        </c:ser>
        <c:ser>
          <c:idx val="1"/>
          <c:order val="8"/>
          <c:tx>
            <c:strRef>
              <c:f>data!$D$5</c:f>
              <c:strCache>
                <c:ptCount val="1"/>
                <c:pt idx="0">
                  <c:v>Resource Identifier</c:v>
                </c:pt>
              </c:strCache>
            </c:strRef>
          </c:tx>
          <c:spPr>
            <a:ln w="28575" cap="rnd">
              <a:solidFill>
                <a:schemeClr val="accent2"/>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data!$E$5:$P$5</c:f>
              <c:numCache>
                <c:formatCode>0.00%</c:formatCode>
                <c:ptCount val="12"/>
                <c:pt idx="0">
                  <c:v>1.0</c:v>
                </c:pt>
                <c:pt idx="1">
                  <c:v>1.0</c:v>
                </c:pt>
                <c:pt idx="2">
                  <c:v>1.0</c:v>
                </c:pt>
                <c:pt idx="3">
                  <c:v>1.0</c:v>
                </c:pt>
                <c:pt idx="4">
                  <c:v>1.0</c:v>
                </c:pt>
                <c:pt idx="5">
                  <c:v>1.0</c:v>
                </c:pt>
                <c:pt idx="6">
                  <c:v>1.0</c:v>
                </c:pt>
                <c:pt idx="7">
                  <c:v>1.0</c:v>
                </c:pt>
                <c:pt idx="8">
                  <c:v>1.0</c:v>
                </c:pt>
                <c:pt idx="9">
                  <c:v>1.0</c:v>
                </c:pt>
                <c:pt idx="10">
                  <c:v>1.0</c:v>
                </c:pt>
                <c:pt idx="11">
                  <c:v>1.0</c:v>
                </c:pt>
              </c:numCache>
            </c:numRef>
          </c:val>
          <c:smooth val="0"/>
        </c:ser>
        <c:ser>
          <c:idx val="2"/>
          <c:order val="9"/>
          <c:tx>
            <c:strRef>
              <c:f>data!$D$7</c:f>
              <c:strCache>
                <c:ptCount val="1"/>
                <c:pt idx="0">
                  <c:v>Author / Originator</c:v>
                </c:pt>
              </c:strCache>
            </c:strRef>
          </c:tx>
          <c:spPr>
            <a:ln w="28575" cap="rnd">
              <a:solidFill>
                <a:schemeClr val="accent3"/>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data!$E$7:$P$7</c:f>
              <c:numCache>
                <c:formatCode>0.00%</c:formatCode>
                <c:ptCount val="12"/>
                <c:pt idx="0">
                  <c:v>1.0</c:v>
                </c:pt>
                <c:pt idx="1">
                  <c:v>1.0</c:v>
                </c:pt>
                <c:pt idx="2">
                  <c:v>1.0</c:v>
                </c:pt>
                <c:pt idx="3">
                  <c:v>1.0</c:v>
                </c:pt>
                <c:pt idx="4">
                  <c:v>1.0</c:v>
                </c:pt>
                <c:pt idx="5">
                  <c:v>1.0</c:v>
                </c:pt>
                <c:pt idx="6">
                  <c:v>1.0</c:v>
                </c:pt>
                <c:pt idx="7">
                  <c:v>1.0</c:v>
                </c:pt>
                <c:pt idx="8">
                  <c:v>1.0</c:v>
                </c:pt>
                <c:pt idx="9">
                  <c:v>1.0</c:v>
                </c:pt>
                <c:pt idx="10">
                  <c:v>1.0</c:v>
                </c:pt>
                <c:pt idx="11">
                  <c:v>1.0</c:v>
                </c:pt>
              </c:numCache>
            </c:numRef>
          </c:val>
          <c:smooth val="0"/>
        </c:ser>
        <c:ser>
          <c:idx val="7"/>
          <c:order val="10"/>
          <c:tx>
            <c:strRef>
              <c:f>data!$D$12</c:f>
              <c:strCache>
                <c:ptCount val="1"/>
                <c:pt idx="0">
                  <c:v>Resource Contact</c:v>
                </c:pt>
              </c:strCache>
            </c:strRef>
          </c:tx>
          <c:spPr>
            <a:ln w="12700" cap="rnd">
              <a:solidFill>
                <a:schemeClr val="accent5">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data!$E$12:$P$12</c:f>
              <c:numCache>
                <c:formatCode>0.00%</c:formatCode>
                <c:ptCount val="12"/>
                <c:pt idx="0">
                  <c:v>1.0</c:v>
                </c:pt>
                <c:pt idx="1">
                  <c:v>1.0</c:v>
                </c:pt>
                <c:pt idx="2">
                  <c:v>1.0</c:v>
                </c:pt>
                <c:pt idx="3">
                  <c:v>1.0</c:v>
                </c:pt>
                <c:pt idx="4">
                  <c:v>1.0</c:v>
                </c:pt>
                <c:pt idx="5">
                  <c:v>1.0</c:v>
                </c:pt>
                <c:pt idx="6">
                  <c:v>1.0</c:v>
                </c:pt>
                <c:pt idx="7">
                  <c:v>1.0</c:v>
                </c:pt>
                <c:pt idx="8">
                  <c:v>1.0</c:v>
                </c:pt>
                <c:pt idx="9">
                  <c:v>1.0</c:v>
                </c:pt>
                <c:pt idx="10">
                  <c:v>1.0</c:v>
                </c:pt>
                <c:pt idx="11">
                  <c:v>1.0</c:v>
                </c:pt>
              </c:numCache>
            </c:numRef>
          </c:val>
          <c:smooth val="0"/>
        </c:ser>
        <c:dLbls>
          <c:showLegendKey val="0"/>
          <c:showVal val="0"/>
          <c:showCatName val="0"/>
          <c:showSerName val="0"/>
          <c:showPercent val="0"/>
          <c:showBubbleSize val="0"/>
        </c:dLbls>
        <c:smooth val="0"/>
        <c:axId val="-1073331232"/>
        <c:axId val="-1073329184"/>
      </c:lineChart>
      <c:catAx>
        <c:axId val="-10733312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073329184"/>
        <c:crosses val="autoZero"/>
        <c:auto val="1"/>
        <c:lblAlgn val="ctr"/>
        <c:lblOffset val="100"/>
        <c:noMultiLvlLbl val="0"/>
      </c:catAx>
      <c:valAx>
        <c:axId val="-1073329184"/>
        <c:scaling>
          <c:orientation val="minMax"/>
          <c:max val="1.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073331232"/>
        <c:crosses val="autoZero"/>
        <c:crossBetween val="between"/>
        <c:majorUnit val="0.1"/>
        <c:minorUnit val="0.01"/>
      </c:valAx>
      <c:spPr>
        <a:noFill/>
        <a:ln>
          <a:noFill/>
        </a:ln>
        <a:effectLst/>
      </c:spPr>
    </c:plotArea>
    <c:legend>
      <c:legendPos val="b"/>
      <c:layout>
        <c:manualLayout>
          <c:xMode val="edge"/>
          <c:yMode val="edge"/>
          <c:x val="0.0544987992182952"/>
          <c:y val="0.90120693244848"/>
          <c:w val="0.945501200781705"/>
          <c:h val="0.0977801568536789"/>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r>
              <a:rPr lang="en-US" sz="3600" dirty="0" smtClean="0">
                <a:solidFill>
                  <a:schemeClr val="tx1">
                    <a:lumMod val="65000"/>
                    <a:lumOff val="35000"/>
                  </a:schemeClr>
                </a:solidFill>
              </a:rPr>
              <a:t>LTER Collection Heterogeneity</a:t>
            </a:r>
            <a:endParaRPr lang="en-US" sz="3600" dirty="0">
              <a:solidFill>
                <a:schemeClr val="tx1">
                  <a:lumMod val="65000"/>
                  <a:lumOff val="35000"/>
                </a:schemeClr>
              </a:solidFill>
            </a:endParaRPr>
          </a:p>
        </c:rich>
      </c:tx>
      <c:layout>
        <c:manualLayout>
          <c:xMode val="edge"/>
          <c:yMode val="edge"/>
          <c:x val="0.331094637530742"/>
          <c:y val="0.21034070371576"/>
        </c:manualLayout>
      </c:layout>
      <c:overlay val="0"/>
      <c:spPr>
        <a:noFill/>
        <a:ln>
          <a:noFill/>
        </a:ln>
        <a:effectLst/>
      </c:spPr>
      <c:txPr>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965910533437618"/>
          <c:y val="0.403146967782433"/>
          <c:w val="0.894448926653015"/>
          <c:h val="0.390575664553676"/>
        </c:manualLayout>
      </c:layout>
      <c:barChart>
        <c:barDir val="col"/>
        <c:grouping val="clustered"/>
        <c:varyColors val="0"/>
        <c:ser>
          <c:idx val="1"/>
          <c:order val="0"/>
          <c:spPr>
            <a:solidFill>
              <a:schemeClr val="accent2"/>
            </a:solidFill>
            <a:ln>
              <a:noFill/>
            </a:ln>
            <a:effectLst/>
          </c:spPr>
          <c:invertIfNegative val="0"/>
          <c:cat>
            <c:numRef>
              <c:f>sigScoreGroups!$A$1:$W$1</c:f>
              <c:numCache>
                <c:formatCode>General</c:formatCode>
                <c:ptCount val="23"/>
                <c:pt idx="0">
                  <c:v>2005.0</c:v>
                </c:pt>
                <c:pt idx="2">
                  <c:v>2006.0</c:v>
                </c:pt>
                <c:pt idx="4">
                  <c:v>2007.0</c:v>
                </c:pt>
                <c:pt idx="6">
                  <c:v>2008.0</c:v>
                </c:pt>
                <c:pt idx="8">
                  <c:v>2009.0</c:v>
                </c:pt>
                <c:pt idx="10">
                  <c:v>2010.0</c:v>
                </c:pt>
                <c:pt idx="12">
                  <c:v>2011.0</c:v>
                </c:pt>
                <c:pt idx="14">
                  <c:v>2012.0</c:v>
                </c:pt>
                <c:pt idx="16">
                  <c:v>2013.0</c:v>
                </c:pt>
                <c:pt idx="18">
                  <c:v>2014.0</c:v>
                </c:pt>
                <c:pt idx="20">
                  <c:v>2015.0</c:v>
                </c:pt>
                <c:pt idx="22">
                  <c:v>2016.0</c:v>
                </c:pt>
              </c:numCache>
            </c:numRef>
          </c:cat>
          <c:val>
            <c:numRef>
              <c:f>sigScoreGroups!$A$57:$W$57</c:f>
              <c:numCache>
                <c:formatCode>General</c:formatCode>
                <c:ptCount val="23"/>
                <c:pt idx="0">
                  <c:v>48.0</c:v>
                </c:pt>
                <c:pt idx="2">
                  <c:v>31.0</c:v>
                </c:pt>
                <c:pt idx="4">
                  <c:v>40.0</c:v>
                </c:pt>
                <c:pt idx="6">
                  <c:v>29.0</c:v>
                </c:pt>
                <c:pt idx="8">
                  <c:v>29.0</c:v>
                </c:pt>
                <c:pt idx="10">
                  <c:v>29.0</c:v>
                </c:pt>
                <c:pt idx="12">
                  <c:v>53.0</c:v>
                </c:pt>
                <c:pt idx="14">
                  <c:v>44.0</c:v>
                </c:pt>
                <c:pt idx="16">
                  <c:v>27.0</c:v>
                </c:pt>
                <c:pt idx="18">
                  <c:v>29.0</c:v>
                </c:pt>
                <c:pt idx="20">
                  <c:v>21.0</c:v>
                </c:pt>
                <c:pt idx="22">
                  <c:v>44.0</c:v>
                </c:pt>
              </c:numCache>
            </c:numRef>
          </c:val>
        </c:ser>
        <c:dLbls>
          <c:showLegendKey val="0"/>
          <c:showVal val="0"/>
          <c:showCatName val="0"/>
          <c:showSerName val="0"/>
          <c:showPercent val="0"/>
          <c:showBubbleSize val="0"/>
        </c:dLbls>
        <c:gapWidth val="0"/>
        <c:overlap val="-81"/>
        <c:axId val="-1073530032"/>
        <c:axId val="-1227473920"/>
      </c:barChart>
      <c:catAx>
        <c:axId val="-10735300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227473920"/>
        <c:crosses val="autoZero"/>
        <c:auto val="1"/>
        <c:lblAlgn val="ctr"/>
        <c:lblOffset val="100"/>
        <c:noMultiLvlLbl val="0"/>
      </c:catAx>
      <c:valAx>
        <c:axId val="-1227473920"/>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dirty="0" smtClean="0"/>
                  <a:t># Signature Groups</a:t>
                </a:r>
                <a:endParaRPr lang="en-US" sz="2400" dirty="0"/>
              </a:p>
            </c:rich>
          </c:tx>
          <c:layout>
            <c:manualLayout>
              <c:xMode val="edge"/>
              <c:yMode val="edge"/>
              <c:x val="0.000233600734582832"/>
              <c:y val="0.220004456998713"/>
            </c:manualLayout>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0735300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a:defRPr sz="3600" b="0" i="0" u="none" strike="noStrike" kern="1200" spc="0" baseline="0">
                <a:solidFill>
                  <a:schemeClr val="tx1">
                    <a:lumMod val="65000"/>
                    <a:lumOff val="35000"/>
                  </a:schemeClr>
                </a:solidFill>
                <a:latin typeface="+mn-lt"/>
                <a:ea typeface="+mn-ea"/>
                <a:cs typeface="+mn-cs"/>
              </a:defRPr>
            </a:pPr>
            <a:r>
              <a:rPr lang="en-US" sz="3600" b="0" i="0" baseline="0" dirty="0" smtClean="0">
                <a:solidFill>
                  <a:schemeClr val="tx1">
                    <a:lumMod val="65000"/>
                    <a:lumOff val="35000"/>
                  </a:schemeClr>
                </a:solidFill>
                <a:effectLst/>
              </a:rPr>
              <a:t>LTER </a:t>
            </a:r>
            <a:r>
              <a:rPr lang="en-US" sz="3600" b="0" i="0" baseline="0" dirty="0">
                <a:solidFill>
                  <a:schemeClr val="tx1">
                    <a:lumMod val="65000"/>
                    <a:lumOff val="35000"/>
                  </a:schemeClr>
                </a:solidFill>
                <a:effectLst/>
              </a:rPr>
              <a:t>Collection Evolution of LTER Identification</a:t>
            </a:r>
            <a:endParaRPr lang="en-US" sz="3600" dirty="0">
              <a:solidFill>
                <a:schemeClr val="tx1">
                  <a:lumMod val="65000"/>
                  <a:lumOff val="35000"/>
                </a:schemeClr>
              </a:solidFill>
              <a:effectLst/>
            </a:endParaRPr>
          </a:p>
        </c:rich>
      </c:tx>
      <c:layout>
        <c:manualLayout>
          <c:xMode val="edge"/>
          <c:yMode val="edge"/>
          <c:x val="0.248813782382401"/>
          <c:y val="0.0283355379242497"/>
        </c:manualLayout>
      </c:layout>
      <c:overlay val="0"/>
      <c:spPr>
        <a:noFill/>
        <a:ln>
          <a:noFill/>
        </a:ln>
        <a:effectLst/>
      </c:spPr>
      <c:txPr>
        <a:bodyPr rot="0" spcFirstLastPara="1" vertOverflow="ellipsis" vert="horz" wrap="square" anchor="ctr" anchorCtr="1"/>
        <a:lstStyle/>
        <a:p>
          <a:pPr algn="ct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88093658823381"/>
          <c:y val="0.0848678952480428"/>
          <c:w val="0.911530271632307"/>
          <c:h val="0.849512335601687"/>
        </c:manualLayout>
      </c:layout>
      <c:lineChart>
        <c:grouping val="standard"/>
        <c:varyColors val="0"/>
        <c:ser>
          <c:idx val="0"/>
          <c:order val="0"/>
          <c:tx>
            <c:strRef>
              <c:f>IDspiralCounts!$O$33</c:f>
              <c:strCache>
                <c:ptCount val="1"/>
                <c:pt idx="0">
                  <c:v>2005</c:v>
                </c:pt>
              </c:strCache>
            </c:strRef>
          </c:tx>
          <c:spPr>
            <a:ln w="152400" cap="rnd">
              <a:solidFill>
                <a:schemeClr val="accent1">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IDspiralCounts!$P$33:$V$33</c:f>
              <c:numCache>
                <c:formatCode>General</c:formatCode>
                <c:ptCount val="7"/>
                <c:pt idx="0">
                  <c:v>0.0</c:v>
                </c:pt>
                <c:pt idx="1">
                  <c:v>0.0</c:v>
                </c:pt>
                <c:pt idx="2">
                  <c:v>19.0</c:v>
                </c:pt>
                <c:pt idx="3">
                  <c:v>21.0</c:v>
                </c:pt>
                <c:pt idx="4">
                  <c:v>127.0</c:v>
                </c:pt>
                <c:pt idx="5">
                  <c:v>21.0</c:v>
                </c:pt>
                <c:pt idx="6">
                  <c:v>60.0</c:v>
                </c:pt>
              </c:numCache>
            </c:numRef>
          </c:val>
          <c:smooth val="0"/>
        </c:ser>
        <c:ser>
          <c:idx val="1"/>
          <c:order val="1"/>
          <c:tx>
            <c:strRef>
              <c:f>IDspiralCounts!$O$34</c:f>
              <c:strCache>
                <c:ptCount val="1"/>
                <c:pt idx="0">
                  <c:v>2006</c:v>
                </c:pt>
              </c:strCache>
            </c:strRef>
          </c:tx>
          <c:spPr>
            <a:ln w="152400" cap="rnd">
              <a:solidFill>
                <a:schemeClr val="accent2">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layout>
                <c:manualLayout>
                  <c:x val="-0.0199375019601583"/>
                  <c:y val="-0.00909978286273625"/>
                </c:manualLayout>
              </c:layout>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IDspiralCounts!$P$34:$V$34</c:f>
              <c:numCache>
                <c:formatCode>General</c:formatCode>
                <c:ptCount val="7"/>
                <c:pt idx="0">
                  <c:v>0.0</c:v>
                </c:pt>
                <c:pt idx="1">
                  <c:v>0.0</c:v>
                </c:pt>
                <c:pt idx="2">
                  <c:v>0.0</c:v>
                </c:pt>
                <c:pt idx="3">
                  <c:v>41.0</c:v>
                </c:pt>
                <c:pt idx="4">
                  <c:v>59.0</c:v>
                </c:pt>
                <c:pt idx="5">
                  <c:v>71.0</c:v>
                </c:pt>
                <c:pt idx="6">
                  <c:v>79.0</c:v>
                </c:pt>
              </c:numCache>
            </c:numRef>
          </c:val>
          <c:smooth val="0"/>
        </c:ser>
        <c:ser>
          <c:idx val="2"/>
          <c:order val="2"/>
          <c:tx>
            <c:strRef>
              <c:f>IDspiralCounts!$O$35</c:f>
              <c:strCache>
                <c:ptCount val="1"/>
                <c:pt idx="0">
                  <c:v>2007</c:v>
                </c:pt>
              </c:strCache>
            </c:strRef>
          </c:tx>
          <c:spPr>
            <a:ln w="152400" cap="rnd">
              <a:solidFill>
                <a:schemeClr val="accent3">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IDspiralCounts!$P$35:$V$35</c:f>
              <c:numCache>
                <c:formatCode>General</c:formatCode>
                <c:ptCount val="7"/>
                <c:pt idx="0">
                  <c:v>0.0</c:v>
                </c:pt>
                <c:pt idx="1">
                  <c:v>3.0</c:v>
                </c:pt>
                <c:pt idx="2">
                  <c:v>27.0</c:v>
                </c:pt>
                <c:pt idx="3">
                  <c:v>5.0</c:v>
                </c:pt>
                <c:pt idx="4">
                  <c:v>22.0</c:v>
                </c:pt>
                <c:pt idx="5">
                  <c:v>47.0</c:v>
                </c:pt>
                <c:pt idx="6">
                  <c:v>146.0</c:v>
                </c:pt>
              </c:numCache>
            </c:numRef>
          </c:val>
          <c:smooth val="0"/>
        </c:ser>
        <c:ser>
          <c:idx val="3"/>
          <c:order val="3"/>
          <c:tx>
            <c:strRef>
              <c:f>IDspiralCounts!$O$36</c:f>
              <c:strCache>
                <c:ptCount val="1"/>
                <c:pt idx="0">
                  <c:v>2008</c:v>
                </c:pt>
              </c:strCache>
            </c:strRef>
          </c:tx>
          <c:spPr>
            <a:ln w="152400" cap="rnd">
              <a:solidFill>
                <a:schemeClr val="accent4">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layout>
                <c:manualLayout>
                  <c:x val="-0.0058433198037549"/>
                  <c:y val="-0.0285531459177323"/>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IDspiralCounts!$P$36:$V$36</c:f>
              <c:numCache>
                <c:formatCode>General</c:formatCode>
                <c:ptCount val="7"/>
                <c:pt idx="0">
                  <c:v>6.0</c:v>
                </c:pt>
                <c:pt idx="1">
                  <c:v>9.0</c:v>
                </c:pt>
                <c:pt idx="2">
                  <c:v>10.0</c:v>
                </c:pt>
                <c:pt idx="3">
                  <c:v>69.0</c:v>
                </c:pt>
                <c:pt idx="4">
                  <c:v>14.0</c:v>
                </c:pt>
                <c:pt idx="5">
                  <c:v>53.0</c:v>
                </c:pt>
                <c:pt idx="6">
                  <c:v>89.0</c:v>
                </c:pt>
              </c:numCache>
            </c:numRef>
          </c:val>
          <c:smooth val="0"/>
        </c:ser>
        <c:ser>
          <c:idx val="4"/>
          <c:order val="4"/>
          <c:tx>
            <c:strRef>
              <c:f>IDspiralCounts!$O$37</c:f>
              <c:strCache>
                <c:ptCount val="1"/>
                <c:pt idx="0">
                  <c:v>2009</c:v>
                </c:pt>
              </c:strCache>
            </c:strRef>
          </c:tx>
          <c:spPr>
            <a:ln w="152400" cap="rnd">
              <a:solidFill>
                <a:schemeClr val="accent5">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IDspiralCounts!$P$37:$V$37</c:f>
              <c:numCache>
                <c:formatCode>General</c:formatCode>
                <c:ptCount val="7"/>
                <c:pt idx="0">
                  <c:v>0.0</c:v>
                </c:pt>
                <c:pt idx="1">
                  <c:v>0.0</c:v>
                </c:pt>
                <c:pt idx="2">
                  <c:v>0.0</c:v>
                </c:pt>
                <c:pt idx="3">
                  <c:v>21.0</c:v>
                </c:pt>
                <c:pt idx="4">
                  <c:v>81.0</c:v>
                </c:pt>
                <c:pt idx="5">
                  <c:v>101.0</c:v>
                </c:pt>
                <c:pt idx="6">
                  <c:v>47.0</c:v>
                </c:pt>
              </c:numCache>
            </c:numRef>
          </c:val>
          <c:smooth val="0"/>
        </c:ser>
        <c:ser>
          <c:idx val="5"/>
          <c:order val="5"/>
          <c:tx>
            <c:strRef>
              <c:f>IDspiralCounts!$O$38</c:f>
              <c:strCache>
                <c:ptCount val="1"/>
                <c:pt idx="0">
                  <c:v>2010</c:v>
                </c:pt>
              </c:strCache>
            </c:strRef>
          </c:tx>
          <c:spPr>
            <a:ln w="152400" cap="rnd">
              <a:solidFill>
                <a:schemeClr val="accent6">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IDspiralCounts!$P$38:$V$38</c:f>
              <c:numCache>
                <c:formatCode>General</c:formatCode>
                <c:ptCount val="7"/>
                <c:pt idx="0">
                  <c:v>0.0</c:v>
                </c:pt>
                <c:pt idx="1">
                  <c:v>1.0</c:v>
                </c:pt>
                <c:pt idx="2">
                  <c:v>14.0</c:v>
                </c:pt>
                <c:pt idx="3">
                  <c:v>94.0</c:v>
                </c:pt>
                <c:pt idx="4">
                  <c:v>54.0</c:v>
                </c:pt>
                <c:pt idx="5">
                  <c:v>17.0</c:v>
                </c:pt>
                <c:pt idx="6">
                  <c:v>70.0</c:v>
                </c:pt>
              </c:numCache>
            </c:numRef>
          </c:val>
          <c:smooth val="0"/>
        </c:ser>
        <c:ser>
          <c:idx val="6"/>
          <c:order val="6"/>
          <c:tx>
            <c:strRef>
              <c:f>IDspiralCounts!$O$39</c:f>
              <c:strCache>
                <c:ptCount val="1"/>
                <c:pt idx="0">
                  <c:v>2011</c:v>
                </c:pt>
              </c:strCache>
            </c:strRef>
          </c:tx>
          <c:spPr>
            <a:ln w="152400" cap="rnd">
              <a:solidFill>
                <a:schemeClr val="accent1">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layout>
                <c:manualLayout>
                  <c:x val="-0.0234953643349769"/>
                  <c:y val="-0.0479987652190342"/>
                </c:manualLayout>
              </c:layout>
              <c:dLblPos val="r"/>
              <c:showLegendKey val="0"/>
              <c:showVal val="0"/>
              <c:showCatName val="0"/>
              <c:showSerName val="1"/>
              <c:showPercent val="0"/>
              <c:showBubbleSize val="0"/>
              <c:extLst>
                <c:ext xmlns:c15="http://schemas.microsoft.com/office/drawing/2012/chart" uri="{CE6537A1-D6FC-4f65-9D91-7224C49458BB}">
                  <c15:layout/>
                </c:ext>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IDspiralCounts!$P$39:$V$39</c:f>
              <c:numCache>
                <c:formatCode>General</c:formatCode>
                <c:ptCount val="7"/>
                <c:pt idx="0">
                  <c:v>0.0</c:v>
                </c:pt>
                <c:pt idx="1">
                  <c:v>14.0</c:v>
                </c:pt>
                <c:pt idx="2">
                  <c:v>20.0</c:v>
                </c:pt>
                <c:pt idx="3">
                  <c:v>111.0</c:v>
                </c:pt>
                <c:pt idx="4">
                  <c:v>49.0</c:v>
                </c:pt>
                <c:pt idx="5">
                  <c:v>33.0</c:v>
                </c:pt>
                <c:pt idx="6">
                  <c:v>23.0</c:v>
                </c:pt>
              </c:numCache>
            </c:numRef>
          </c:val>
          <c:smooth val="0"/>
        </c:ser>
        <c:ser>
          <c:idx val="7"/>
          <c:order val="7"/>
          <c:tx>
            <c:strRef>
              <c:f>IDspiralCounts!$O$40</c:f>
              <c:strCache>
                <c:ptCount val="1"/>
                <c:pt idx="0">
                  <c:v>2012</c:v>
                </c:pt>
              </c:strCache>
            </c:strRef>
          </c:tx>
          <c:spPr>
            <a:ln w="152400" cap="rnd">
              <a:solidFill>
                <a:schemeClr val="accent2">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IDspiralCounts!$P$40:$V$40</c:f>
              <c:numCache>
                <c:formatCode>General</c:formatCode>
                <c:ptCount val="7"/>
                <c:pt idx="0">
                  <c:v>1.0</c:v>
                </c:pt>
                <c:pt idx="1">
                  <c:v>2.0</c:v>
                </c:pt>
                <c:pt idx="2">
                  <c:v>8.0</c:v>
                </c:pt>
                <c:pt idx="3">
                  <c:v>112.0</c:v>
                </c:pt>
                <c:pt idx="4">
                  <c:v>24.0</c:v>
                </c:pt>
                <c:pt idx="5">
                  <c:v>30.0</c:v>
                </c:pt>
                <c:pt idx="6">
                  <c:v>73.0</c:v>
                </c:pt>
              </c:numCache>
            </c:numRef>
          </c:val>
          <c:smooth val="0"/>
        </c:ser>
        <c:ser>
          <c:idx val="8"/>
          <c:order val="8"/>
          <c:tx>
            <c:strRef>
              <c:f>IDspiralCounts!$O$41</c:f>
              <c:strCache>
                <c:ptCount val="1"/>
                <c:pt idx="0">
                  <c:v>2013</c:v>
                </c:pt>
              </c:strCache>
            </c:strRef>
          </c:tx>
          <c:spPr>
            <a:ln w="152400" cap="rnd">
              <a:solidFill>
                <a:schemeClr val="accent3">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IDspiralCounts!$P$41:$V$41</c:f>
              <c:numCache>
                <c:formatCode>General</c:formatCode>
                <c:ptCount val="7"/>
                <c:pt idx="0">
                  <c:v>0.0</c:v>
                </c:pt>
                <c:pt idx="1">
                  <c:v>0.0</c:v>
                </c:pt>
                <c:pt idx="2">
                  <c:v>0.0</c:v>
                </c:pt>
                <c:pt idx="3">
                  <c:v>16.0</c:v>
                </c:pt>
                <c:pt idx="4">
                  <c:v>16.0</c:v>
                </c:pt>
                <c:pt idx="5">
                  <c:v>35.0</c:v>
                </c:pt>
                <c:pt idx="6">
                  <c:v>183.0</c:v>
                </c:pt>
              </c:numCache>
            </c:numRef>
          </c:val>
          <c:smooth val="0"/>
        </c:ser>
        <c:ser>
          <c:idx val="9"/>
          <c:order val="9"/>
          <c:tx>
            <c:strRef>
              <c:f>IDspiralCounts!$O$42</c:f>
              <c:strCache>
                <c:ptCount val="1"/>
                <c:pt idx="0">
                  <c:v>2014</c:v>
                </c:pt>
              </c:strCache>
            </c:strRef>
          </c:tx>
          <c:spPr>
            <a:ln w="152400" cap="rnd">
              <a:solidFill>
                <a:schemeClr val="accent4">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IDspiralCounts!$P$42:$V$42</c:f>
              <c:numCache>
                <c:formatCode>General</c:formatCode>
                <c:ptCount val="7"/>
                <c:pt idx="0">
                  <c:v>0.0</c:v>
                </c:pt>
                <c:pt idx="1">
                  <c:v>0.0</c:v>
                </c:pt>
                <c:pt idx="2">
                  <c:v>1.0</c:v>
                </c:pt>
                <c:pt idx="3">
                  <c:v>4.0</c:v>
                </c:pt>
                <c:pt idx="4">
                  <c:v>25.0</c:v>
                </c:pt>
                <c:pt idx="5">
                  <c:v>130.0</c:v>
                </c:pt>
                <c:pt idx="6">
                  <c:v>90.0</c:v>
                </c:pt>
              </c:numCache>
            </c:numRef>
          </c:val>
          <c:smooth val="0"/>
        </c:ser>
        <c:ser>
          <c:idx val="10"/>
          <c:order val="10"/>
          <c:tx>
            <c:strRef>
              <c:f>IDspiralCounts!$O$43</c:f>
              <c:strCache>
                <c:ptCount val="1"/>
                <c:pt idx="0">
                  <c:v>2015</c:v>
                </c:pt>
              </c:strCache>
            </c:strRef>
          </c:tx>
          <c:spPr>
            <a:ln w="152400" cap="rnd">
              <a:solidFill>
                <a:schemeClr val="accent5">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IDspiralCounts!$P$43:$V$43</c:f>
              <c:numCache>
                <c:formatCode>General</c:formatCode>
                <c:ptCount val="7"/>
                <c:pt idx="0">
                  <c:v>0.0</c:v>
                </c:pt>
                <c:pt idx="1">
                  <c:v>0.0</c:v>
                </c:pt>
                <c:pt idx="2">
                  <c:v>1.0</c:v>
                </c:pt>
                <c:pt idx="3">
                  <c:v>6.0</c:v>
                </c:pt>
                <c:pt idx="4">
                  <c:v>212.0</c:v>
                </c:pt>
                <c:pt idx="5">
                  <c:v>15.0</c:v>
                </c:pt>
                <c:pt idx="6">
                  <c:v>16.0</c:v>
                </c:pt>
              </c:numCache>
            </c:numRef>
          </c:val>
          <c:smooth val="0"/>
        </c:ser>
        <c:ser>
          <c:idx val="11"/>
          <c:order val="11"/>
          <c:tx>
            <c:strRef>
              <c:f>IDspiralCounts!$O$44</c:f>
              <c:strCache>
                <c:ptCount val="1"/>
                <c:pt idx="0">
                  <c:v>2016</c:v>
                </c:pt>
              </c:strCache>
            </c:strRef>
          </c:tx>
          <c:spPr>
            <a:ln w="152400" cap="rnd">
              <a:solidFill>
                <a:schemeClr val="accent6">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layout>
                <c:manualLayout>
                  <c:x val="-0.000616776989449659"/>
                  <c:y val="-0.00709946134124025"/>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IDspiralCounts!$P$44:$V$44</c:f>
              <c:numCache>
                <c:formatCode>General</c:formatCode>
                <c:ptCount val="7"/>
                <c:pt idx="0">
                  <c:v>0.0</c:v>
                </c:pt>
                <c:pt idx="1">
                  <c:v>0.0</c:v>
                </c:pt>
                <c:pt idx="2">
                  <c:v>0.0</c:v>
                </c:pt>
                <c:pt idx="3">
                  <c:v>38.0</c:v>
                </c:pt>
                <c:pt idx="4">
                  <c:v>60.0</c:v>
                </c:pt>
                <c:pt idx="5">
                  <c:v>66.0</c:v>
                </c:pt>
                <c:pt idx="6">
                  <c:v>86.0</c:v>
                </c:pt>
              </c:numCache>
            </c:numRef>
          </c:val>
          <c:smooth val="0"/>
        </c:ser>
        <c:dLbls>
          <c:showLegendKey val="0"/>
          <c:showVal val="0"/>
          <c:showCatName val="0"/>
          <c:showSerName val="0"/>
          <c:showPercent val="0"/>
          <c:showBubbleSize val="0"/>
        </c:dLbls>
        <c:smooth val="0"/>
        <c:axId val="-1147963968"/>
        <c:axId val="-1147960576"/>
      </c:lineChart>
      <c:catAx>
        <c:axId val="-1147963968"/>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dirty="0"/>
                  <a:t># </a:t>
                </a:r>
                <a:r>
                  <a:rPr lang="en-US" sz="2400" dirty="0" smtClean="0"/>
                  <a:t>Missing Concepts</a:t>
                </a:r>
                <a:endParaRPr lang="en-US" sz="2400" dirty="0"/>
              </a:p>
            </c:rich>
          </c:tx>
          <c:layout>
            <c:manualLayout>
              <c:xMode val="edge"/>
              <c:yMode val="edge"/>
              <c:x val="0.466539511877272"/>
              <c:y val="0.977250403414"/>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147960576"/>
        <c:crosses val="autoZero"/>
        <c:auto val="1"/>
        <c:lblAlgn val="ctr"/>
        <c:lblOffset val="100"/>
        <c:noMultiLvlLbl val="0"/>
      </c:catAx>
      <c:valAx>
        <c:axId val="-1147960576"/>
        <c:scaling>
          <c:orientation val="minMax"/>
          <c:max val="215.0"/>
          <c:min val="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solidFill>
              <a:schemeClr val="bg2"/>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1479639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r>
              <a:rPr lang="en-US" sz="3600" b="0" i="0" baseline="0" dirty="0" smtClean="0">
                <a:solidFill>
                  <a:schemeClr val="tx1">
                    <a:lumMod val="65000"/>
                    <a:lumOff val="35000"/>
                  </a:schemeClr>
                </a:solidFill>
                <a:effectLst/>
              </a:rPr>
              <a:t>Collection Completeness Evolution Model</a:t>
            </a:r>
            <a:endParaRPr lang="en-US" sz="3600" dirty="0">
              <a:solidFill>
                <a:schemeClr val="tx1">
                  <a:lumMod val="65000"/>
                  <a:lumOff val="35000"/>
                </a:schemeClr>
              </a:solidFill>
              <a:effectLst/>
            </a:endParaRPr>
          </a:p>
        </c:rich>
      </c:tx>
      <c:layout>
        <c:manualLayout>
          <c:xMode val="edge"/>
          <c:yMode val="edge"/>
          <c:x val="0.255391316607577"/>
          <c:y val="0.00180859975318074"/>
        </c:manualLayout>
      </c:layout>
      <c:overlay val="0"/>
      <c:spPr>
        <a:noFill/>
        <a:ln>
          <a:noFill/>
        </a:ln>
        <a:effectLst/>
      </c:spPr>
      <c:txPr>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964766712151178"/>
          <c:y val="0.0642132495973771"/>
          <c:w val="0.859472990323057"/>
          <c:h val="0.799683139859033"/>
        </c:manualLayout>
      </c:layout>
      <c:lineChart>
        <c:grouping val="standard"/>
        <c:varyColors val="0"/>
        <c:ser>
          <c:idx val="0"/>
          <c:order val="0"/>
          <c:tx>
            <c:strRef>
              <c:f>Sheet2!$A$2</c:f>
              <c:strCache>
                <c:ptCount val="1"/>
                <c:pt idx="0">
                  <c:v>Start</c:v>
                </c:pt>
              </c:strCache>
            </c:strRef>
          </c:tx>
          <c:spPr>
            <a:ln w="152400" cap="rnd">
              <a:solidFill>
                <a:schemeClr val="accent1"/>
              </a:solidFill>
              <a:round/>
            </a:ln>
            <a:effectLst/>
          </c:spPr>
          <c:marker>
            <c:symbol val="none"/>
          </c:marker>
          <c:dLbls>
            <c:dLbl>
              <c:idx val="0"/>
              <c:layout>
                <c:manualLayout>
                  <c:x val="-0.00865066139476109"/>
                  <c:y val="0.220154450424449"/>
                </c:manualLayout>
              </c:layout>
              <c:spPr>
                <a:noFill/>
                <a:ln>
                  <a:noFill/>
                </a:ln>
                <a:effectLst/>
              </c:spPr>
              <c:txPr>
                <a:bodyPr rot="0" spcFirstLastPara="1" vertOverflow="ellipsis" vert="horz" wrap="square" lIns="38100" tIns="19050" rIns="38100" bIns="19050" anchor="ctr" anchorCtr="1">
                  <a:no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extLst>
                <c:ext xmlns:c15="http://schemas.microsoft.com/office/drawing/2012/chart" uri="{CE6537A1-D6FC-4f65-9D91-7224C49458BB}">
                  <c15:layout>
                    <c:manualLayout>
                      <c:w val="0.108808459542588"/>
                      <c:h val="0.072547015873328"/>
                    </c:manualLayout>
                  </c15:layout>
                </c:ext>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Sheet2!$B$2:$L$2</c:f>
              <c:numCache>
                <c:formatCode>0</c:formatCode>
                <c:ptCount val="11"/>
                <c:pt idx="0">
                  <c:v>1000.0</c:v>
                </c:pt>
                <c:pt idx="1">
                  <c:v>0.0</c:v>
                </c:pt>
                <c:pt idx="2">
                  <c:v>0.0</c:v>
                </c:pt>
                <c:pt idx="3">
                  <c:v>0.0</c:v>
                </c:pt>
                <c:pt idx="4">
                  <c:v>0.0</c:v>
                </c:pt>
                <c:pt idx="5">
                  <c:v>0.0</c:v>
                </c:pt>
                <c:pt idx="6">
                  <c:v>0.0</c:v>
                </c:pt>
                <c:pt idx="7">
                  <c:v>0.0</c:v>
                </c:pt>
                <c:pt idx="8">
                  <c:v>0.0</c:v>
                </c:pt>
                <c:pt idx="9">
                  <c:v>0.0</c:v>
                </c:pt>
                <c:pt idx="10">
                  <c:v>0.0</c:v>
                </c:pt>
              </c:numCache>
            </c:numRef>
          </c:val>
          <c:smooth val="0"/>
        </c:ser>
        <c:ser>
          <c:idx val="1"/>
          <c:order val="1"/>
          <c:tx>
            <c:strRef>
              <c:f>Sheet2!$A$6</c:f>
              <c:strCache>
                <c:ptCount val="1"/>
                <c:pt idx="0">
                  <c:v>1st Month</c:v>
                </c:pt>
              </c:strCache>
            </c:strRef>
          </c:tx>
          <c:spPr>
            <a:ln w="152400" cap="rnd">
              <a:solidFill>
                <a:schemeClr val="accent2"/>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Sheet2!$B$6:$L$6</c:f>
              <c:numCache>
                <c:formatCode>0</c:formatCode>
                <c:ptCount val="11"/>
                <c:pt idx="0">
                  <c:v>62.5</c:v>
                </c:pt>
                <c:pt idx="1">
                  <c:v>250.0</c:v>
                </c:pt>
                <c:pt idx="2">
                  <c:v>375.0</c:v>
                </c:pt>
                <c:pt idx="3">
                  <c:v>250.0</c:v>
                </c:pt>
                <c:pt idx="4">
                  <c:v>62.5</c:v>
                </c:pt>
                <c:pt idx="5">
                  <c:v>0.0</c:v>
                </c:pt>
                <c:pt idx="6">
                  <c:v>0.0</c:v>
                </c:pt>
                <c:pt idx="7">
                  <c:v>0.0</c:v>
                </c:pt>
                <c:pt idx="8">
                  <c:v>0.0</c:v>
                </c:pt>
                <c:pt idx="9">
                  <c:v>0.0</c:v>
                </c:pt>
                <c:pt idx="10">
                  <c:v>0.0</c:v>
                </c:pt>
              </c:numCache>
            </c:numRef>
          </c:val>
          <c:smooth val="0"/>
        </c:ser>
        <c:ser>
          <c:idx val="2"/>
          <c:order val="2"/>
          <c:tx>
            <c:strRef>
              <c:f>Sheet2!$A$10</c:f>
              <c:strCache>
                <c:ptCount val="1"/>
                <c:pt idx="0">
                  <c:v>2nd Month</c:v>
                </c:pt>
              </c:strCache>
            </c:strRef>
          </c:tx>
          <c:spPr>
            <a:ln w="152400" cap="rnd">
              <a:solidFill>
                <a:schemeClr val="accent3"/>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Sheet2!$B$10:$L$10</c:f>
              <c:numCache>
                <c:formatCode>0</c:formatCode>
                <c:ptCount val="11"/>
                <c:pt idx="0">
                  <c:v>3.90625</c:v>
                </c:pt>
                <c:pt idx="1">
                  <c:v>31.25</c:v>
                </c:pt>
                <c:pt idx="2">
                  <c:v>109.375</c:v>
                </c:pt>
                <c:pt idx="3">
                  <c:v>218.75</c:v>
                </c:pt>
                <c:pt idx="4">
                  <c:v>273.4374999999997</c:v>
                </c:pt>
                <c:pt idx="5">
                  <c:v>218.75</c:v>
                </c:pt>
                <c:pt idx="6">
                  <c:v>109.375</c:v>
                </c:pt>
                <c:pt idx="7">
                  <c:v>31.25</c:v>
                </c:pt>
                <c:pt idx="8">
                  <c:v>3.90625</c:v>
                </c:pt>
                <c:pt idx="9">
                  <c:v>0.0</c:v>
                </c:pt>
                <c:pt idx="10">
                  <c:v>0.0</c:v>
                </c:pt>
              </c:numCache>
            </c:numRef>
          </c:val>
          <c:smooth val="0"/>
        </c:ser>
        <c:ser>
          <c:idx val="3"/>
          <c:order val="3"/>
          <c:tx>
            <c:strRef>
              <c:f>Sheet2!$A$14</c:f>
              <c:strCache>
                <c:ptCount val="1"/>
                <c:pt idx="0">
                  <c:v>3rd Month</c:v>
                </c:pt>
              </c:strCache>
            </c:strRef>
          </c:tx>
          <c:spPr>
            <a:ln w="152400" cap="rnd">
              <a:solidFill>
                <a:schemeClr val="accent4"/>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Sheet2!$B$14:$L$14</c:f>
              <c:numCache>
                <c:formatCode>0</c:formatCode>
                <c:ptCount val="11"/>
                <c:pt idx="0">
                  <c:v>0.244140625</c:v>
                </c:pt>
                <c:pt idx="1">
                  <c:v>2.9296875</c:v>
                </c:pt>
                <c:pt idx="2">
                  <c:v>16.11328125</c:v>
                </c:pt>
                <c:pt idx="3">
                  <c:v>53.7109375</c:v>
                </c:pt>
                <c:pt idx="4">
                  <c:v>120.849609375</c:v>
                </c:pt>
                <c:pt idx="5">
                  <c:v>193.359375</c:v>
                </c:pt>
                <c:pt idx="6">
                  <c:v>225.5859375</c:v>
                </c:pt>
                <c:pt idx="7">
                  <c:v>193.359375</c:v>
                </c:pt>
                <c:pt idx="8">
                  <c:v>120.849609375</c:v>
                </c:pt>
                <c:pt idx="9">
                  <c:v>53.7109375</c:v>
                </c:pt>
                <c:pt idx="10">
                  <c:v>19.287109375</c:v>
                </c:pt>
              </c:numCache>
            </c:numRef>
          </c:val>
          <c:smooth val="0"/>
        </c:ser>
        <c:ser>
          <c:idx val="4"/>
          <c:order val="4"/>
          <c:tx>
            <c:strRef>
              <c:f>Sheet2!$A$18</c:f>
              <c:strCache>
                <c:ptCount val="1"/>
                <c:pt idx="0">
                  <c:v>4th Month</c:v>
                </c:pt>
              </c:strCache>
            </c:strRef>
          </c:tx>
          <c:spPr>
            <a:ln w="152400" cap="rnd">
              <a:solidFill>
                <a:schemeClr val="accent5"/>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Sheet2!$B$18:$L$18</c:f>
              <c:numCache>
                <c:formatCode>0</c:formatCode>
                <c:ptCount val="11"/>
                <c:pt idx="0">
                  <c:v>0.0152587890625</c:v>
                </c:pt>
                <c:pt idx="1">
                  <c:v>0.244140625</c:v>
                </c:pt>
                <c:pt idx="2">
                  <c:v>1.8310546875</c:v>
                </c:pt>
                <c:pt idx="3">
                  <c:v>8.544921874999998</c:v>
                </c:pt>
                <c:pt idx="4">
                  <c:v>27.77099609375</c:v>
                </c:pt>
                <c:pt idx="5">
                  <c:v>66.650390625</c:v>
                </c:pt>
                <c:pt idx="6">
                  <c:v>122.1923828125</c:v>
                </c:pt>
                <c:pt idx="7">
                  <c:v>174.560546875</c:v>
                </c:pt>
                <c:pt idx="8">
                  <c:v>196.380615234375</c:v>
                </c:pt>
                <c:pt idx="9">
                  <c:v>174.560546875</c:v>
                </c:pt>
                <c:pt idx="10">
                  <c:v>227.2491455078125</c:v>
                </c:pt>
              </c:numCache>
            </c:numRef>
          </c:val>
          <c:smooth val="0"/>
        </c:ser>
        <c:ser>
          <c:idx val="5"/>
          <c:order val="5"/>
          <c:tx>
            <c:strRef>
              <c:f>Sheet2!$A$22</c:f>
              <c:strCache>
                <c:ptCount val="1"/>
                <c:pt idx="0">
                  <c:v>5th Month</c:v>
                </c:pt>
              </c:strCache>
            </c:strRef>
          </c:tx>
          <c:spPr>
            <a:ln w="152400" cap="rnd">
              <a:solidFill>
                <a:schemeClr val="accent6"/>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layout>
                <c:manualLayout>
                  <c:x val="-0.0110479668108946"/>
                  <c:y val="-0.0218183373740853"/>
                </c:manualLayout>
              </c:layout>
              <c:spPr>
                <a:noFill/>
                <a:ln>
                  <a:noFill/>
                </a:ln>
                <a:effectLst/>
              </c:spPr>
              <c:txPr>
                <a:bodyPr rot="0" spcFirstLastPara="1" vertOverflow="ellipsis" vert="horz" wrap="square" lIns="38100" tIns="19050" rIns="38100" bIns="19050" anchor="ctr" anchorCtr="1">
                  <a:no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0"/>
              <c:showCatName val="0"/>
              <c:showSerName val="1"/>
              <c:showPercent val="0"/>
              <c:showBubbleSize val="0"/>
              <c:extLst>
                <c:ext xmlns:c15="http://schemas.microsoft.com/office/drawing/2012/chart" uri="{CE6537A1-D6FC-4f65-9D91-7224C49458BB}">
                  <c15:layout>
                    <c:manualLayout>
                      <c:w val="0.0919064474360388"/>
                      <c:h val="0.0325646054861305"/>
                    </c:manualLayout>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Sheet2!$B$22:$L$22</c:f>
              <c:numCache>
                <c:formatCode>0</c:formatCode>
                <c:ptCount val="11"/>
                <c:pt idx="0">
                  <c:v>0.00095367431640625</c:v>
                </c:pt>
                <c:pt idx="1">
                  <c:v>0.019073486328125</c:v>
                </c:pt>
                <c:pt idx="2">
                  <c:v>0.181198120117187</c:v>
                </c:pt>
                <c:pt idx="3">
                  <c:v>1.087188720703125</c:v>
                </c:pt>
                <c:pt idx="4">
                  <c:v>4.620552062988277</c:v>
                </c:pt>
                <c:pt idx="5">
                  <c:v>14.7857666015625</c:v>
                </c:pt>
                <c:pt idx="6">
                  <c:v>36.96441650390624</c:v>
                </c:pt>
                <c:pt idx="7">
                  <c:v>73.9288330078125</c:v>
                </c:pt>
                <c:pt idx="8">
                  <c:v>120.1343536376953</c:v>
                </c:pt>
                <c:pt idx="9">
                  <c:v>160.1791381835937</c:v>
                </c:pt>
                <c:pt idx="10">
                  <c:v>588.0985260009766</c:v>
                </c:pt>
              </c:numCache>
            </c:numRef>
          </c:val>
          <c:smooth val="0"/>
        </c:ser>
        <c:ser>
          <c:idx val="6"/>
          <c:order val="6"/>
          <c:tx>
            <c:strRef>
              <c:f>Sheet2!$A$26</c:f>
              <c:strCache>
                <c:ptCount val="1"/>
                <c:pt idx="0">
                  <c:v>6th Month</c:v>
                </c:pt>
              </c:strCache>
            </c:strRef>
          </c:tx>
          <c:spPr>
            <a:ln w="152400" cap="rnd">
              <a:solidFill>
                <a:schemeClr val="accent1">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layout>
                <c:manualLayout>
                  <c:x val="-0.0164263076301389"/>
                  <c:y val="-0.029252153639634"/>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Sheet2!$B$26:$L$26</c:f>
              <c:numCache>
                <c:formatCode>0</c:formatCode>
                <c:ptCount val="11"/>
                <c:pt idx="0">
                  <c:v>5.96046447753906E-5</c:v>
                </c:pt>
                <c:pt idx="1">
                  <c:v>0.00143051147460937</c:v>
                </c:pt>
                <c:pt idx="2">
                  <c:v>0.0164508819580078</c:v>
                </c:pt>
                <c:pt idx="3">
                  <c:v>0.120639801025391</c:v>
                </c:pt>
                <c:pt idx="4">
                  <c:v>0.633358955383301</c:v>
                </c:pt>
                <c:pt idx="5">
                  <c:v>2.533435821533203</c:v>
                </c:pt>
                <c:pt idx="6">
                  <c:v>8.022546768188476</c:v>
                </c:pt>
                <c:pt idx="7">
                  <c:v>20.6294059753418</c:v>
                </c:pt>
                <c:pt idx="8">
                  <c:v>43.83748769760126</c:v>
                </c:pt>
                <c:pt idx="9">
                  <c:v>77.93331146240234</c:v>
                </c:pt>
                <c:pt idx="10">
                  <c:v>846.271872520447</c:v>
                </c:pt>
              </c:numCache>
            </c:numRef>
          </c:val>
          <c:smooth val="0"/>
        </c:ser>
        <c:dLbls>
          <c:showLegendKey val="0"/>
          <c:showVal val="0"/>
          <c:showCatName val="0"/>
          <c:showSerName val="0"/>
          <c:showPercent val="0"/>
          <c:showBubbleSize val="0"/>
        </c:dLbls>
        <c:smooth val="0"/>
        <c:axId val="-1224809808"/>
        <c:axId val="-1224806416"/>
      </c:lineChart>
      <c:catAx>
        <c:axId val="-1224809808"/>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a:t>
                </a:r>
                <a:r>
                  <a:rPr lang="en-US" sz="2400" baseline="0"/>
                  <a:t> </a:t>
                </a:r>
                <a:r>
                  <a:rPr lang="en-US" sz="2400"/>
                  <a:t>Missing Concepts</a:t>
                </a:r>
              </a:p>
            </c:rich>
          </c:tx>
          <c:layout>
            <c:manualLayout>
              <c:xMode val="edge"/>
              <c:yMode val="edge"/>
              <c:x val="0.444212071905535"/>
              <c:y val="0.947285394204693"/>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224806416"/>
        <c:crosses val="autoZero"/>
        <c:auto val="1"/>
        <c:lblAlgn val="ctr"/>
        <c:lblOffset val="100"/>
        <c:noMultiLvlLbl val="0"/>
      </c:catAx>
      <c:valAx>
        <c:axId val="-1224806416"/>
        <c:scaling>
          <c:orientation val="minMax"/>
          <c:max val="100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solidFill>
              <a:schemeClr val="bg2">
                <a:lumMod val="90000"/>
              </a:schemeClr>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2248098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0.89424</cdr:x>
      <cdr:y>0.12037</cdr:y>
    </cdr:from>
    <cdr:to>
      <cdr:x>0.98731</cdr:x>
      <cdr:y>0.23611</cdr:y>
    </cdr:to>
    <cdr:sp macro="" textlink="">
      <cdr:nvSpPr>
        <cdr:cNvPr id="2" name="TextBox 1"/>
        <cdr:cNvSpPr txBox="1"/>
      </cdr:nvSpPr>
      <cdr:spPr>
        <a:xfrm xmlns:a="http://schemas.openxmlformats.org/drawingml/2006/main">
          <a:off x="10737850" y="660400"/>
          <a:ext cx="1117600" cy="6350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0.89318</cdr:x>
      <cdr:y>0.12731</cdr:y>
    </cdr:from>
    <cdr:to>
      <cdr:x>0.98837</cdr:x>
      <cdr:y>0.25463</cdr:y>
    </cdr:to>
    <cdr:sp macro="" textlink="">
      <cdr:nvSpPr>
        <cdr:cNvPr id="3" name="TextBox 2"/>
        <cdr:cNvSpPr txBox="1"/>
      </cdr:nvSpPr>
      <cdr:spPr>
        <a:xfrm xmlns:a="http://schemas.openxmlformats.org/drawingml/2006/main">
          <a:off x="10725150" y="698500"/>
          <a:ext cx="1143000" cy="6985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0.3836</cdr:x>
      <cdr:y>0.95106</cdr:y>
    </cdr:from>
    <cdr:to>
      <cdr:x>0.59984</cdr:x>
      <cdr:y>0.98672</cdr:y>
    </cdr:to>
    <cdr:sp macro="" textlink="">
      <cdr:nvSpPr>
        <cdr:cNvPr id="5" name="TextBox 4"/>
        <cdr:cNvSpPr txBox="1"/>
      </cdr:nvSpPr>
      <cdr:spPr>
        <a:xfrm xmlns:a="http://schemas.openxmlformats.org/drawingml/2006/main">
          <a:off x="5884258" y="8776619"/>
          <a:ext cx="3317028" cy="329080"/>
        </a:xfrm>
        <a:prstGeom xmlns:a="http://schemas.openxmlformats.org/drawingml/2006/main" prst="rect">
          <a:avLst/>
        </a:prstGeom>
      </cdr:spPr>
      <cdr:txBody>
        <a:bodyPr xmlns:a="http://schemas.openxmlformats.org/drawingml/2006/main" wrap="square" rtlCol="0" anchor="ct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2400" b="0" dirty="0">
              <a:solidFill>
                <a:schemeClr val="tx1">
                  <a:lumMod val="65000"/>
                  <a:lumOff val="35000"/>
                </a:schemeClr>
              </a:solidFill>
            </a:rPr>
            <a:t>#</a:t>
          </a:r>
          <a:r>
            <a:rPr lang="en-US" sz="2400" b="0" baseline="0" dirty="0">
              <a:solidFill>
                <a:schemeClr val="tx1">
                  <a:lumMod val="65000"/>
                  <a:lumOff val="35000"/>
                </a:schemeClr>
              </a:solidFill>
            </a:rPr>
            <a:t> </a:t>
          </a:r>
          <a:r>
            <a:rPr lang="en-US" sz="2400" dirty="0" smtClean="0">
              <a:solidFill>
                <a:schemeClr val="tx1">
                  <a:lumMod val="65000"/>
                  <a:lumOff val="35000"/>
                </a:schemeClr>
              </a:solidFill>
            </a:rPr>
            <a:t>M</a:t>
          </a:r>
          <a:r>
            <a:rPr lang="en-US" sz="2400" b="0" dirty="0" smtClean="0">
              <a:solidFill>
                <a:schemeClr val="tx1">
                  <a:lumMod val="65000"/>
                  <a:lumOff val="35000"/>
                </a:schemeClr>
              </a:solidFill>
            </a:rPr>
            <a:t>issing Concepts</a:t>
          </a:r>
          <a:endParaRPr lang="en-US" sz="1100" b="0" dirty="0">
            <a:solidFill>
              <a:schemeClr val="tx1">
                <a:lumMod val="65000"/>
                <a:lumOff val="35000"/>
              </a:schemeClr>
            </a:solidFill>
          </a:endParaRPr>
        </a:p>
      </cdr:txBody>
    </cdr:sp>
  </cdr:relSizeAnchor>
</c:userShapes>
</file>

<file path=ppt/drawings/drawing2.xml><?xml version="1.0" encoding="utf-8"?>
<c:userShapes xmlns:c="http://schemas.openxmlformats.org/drawingml/2006/chart">
  <cdr:relSizeAnchor xmlns:cdr="http://schemas.openxmlformats.org/drawingml/2006/chartDrawing">
    <cdr:from>
      <cdr:x>0.3907</cdr:x>
      <cdr:y>0.30239</cdr:y>
    </cdr:from>
    <cdr:to>
      <cdr:x>0.64194</cdr:x>
      <cdr:y>0.40786</cdr:y>
    </cdr:to>
    <cdr:sp macro="" textlink="">
      <cdr:nvSpPr>
        <cdr:cNvPr id="2" name="Right Arrow 1"/>
        <cdr:cNvSpPr/>
      </cdr:nvSpPr>
      <cdr:spPr>
        <a:xfrm xmlns:a="http://schemas.openxmlformats.org/drawingml/2006/main">
          <a:off x="5963565" y="2983057"/>
          <a:ext cx="3834949" cy="1040477"/>
        </a:xfrm>
        <a:prstGeom xmlns:a="http://schemas.openxmlformats.org/drawingml/2006/main" prst="rightArrow">
          <a:avLst/>
        </a:prstGeom>
        <a:noFill xmlns:a="http://schemas.openxmlformats.org/drawingml/2006/main"/>
        <a:ln xmlns:a="http://schemas.openxmlformats.org/drawingml/2006/main">
          <a:solidFill>
            <a:schemeClr val="accent3"/>
          </a:solidFill>
        </a:ln>
      </cdr:spPr>
      <cdr:style>
        <a:lnRef xmlns:a="http://schemas.openxmlformats.org/drawingml/2006/main" idx="1">
          <a:schemeClr val="accent1"/>
        </a:lnRef>
        <a:fillRef xmlns:a="http://schemas.openxmlformats.org/drawingml/2006/main" idx="3">
          <a:schemeClr val="accent1"/>
        </a:fillRef>
        <a:effectRef xmlns:a="http://schemas.openxmlformats.org/drawingml/2006/main" idx="2">
          <a:schemeClr val="accent1"/>
        </a:effectRef>
        <a:fontRef xmlns:a="http://schemas.openxmlformats.org/drawingml/2006/main" idx="minor">
          <a:schemeClr val="lt1"/>
        </a:fontRef>
      </cdr:style>
      <cdr:txBody>
        <a:bodyPr xmlns:a="http://schemas.openxmlformats.org/drawingml/2006/main" anchor="ctr" anchorCtr="1"/>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r>
            <a:rPr lang="en-US" sz="2400" dirty="0">
              <a:solidFill>
                <a:schemeClr val="tx1"/>
              </a:solidFill>
            </a:rPr>
            <a:t>Collection </a:t>
          </a:r>
          <a:r>
            <a:rPr lang="en-US" sz="2400" baseline="0" dirty="0">
              <a:solidFill>
                <a:schemeClr val="tx1"/>
              </a:solidFill>
            </a:rPr>
            <a:t>Completeness</a:t>
          </a:r>
          <a:endParaRPr lang="en-US" sz="2400" dirty="0">
            <a:solidFill>
              <a:schemeClr val="tx1"/>
            </a:solidFill>
          </a:endParaRPr>
        </a:p>
      </cdr:txBody>
    </cdr:sp>
  </cdr:relSizeAnchor>
</c:userShapes>
</file>

<file path=ppt/media/image1.tiff>
</file>

<file path=ppt/media/image2.png>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8924916-2EE5-1540-BD62-1BE903B74790}" type="datetimeFigureOut">
              <a:rPr lang="en-US" smtClean="0"/>
              <a:t>12/6/16</a:t>
            </a:fld>
            <a:endParaRPr lang="en-US"/>
          </a:p>
        </p:txBody>
      </p:sp>
      <p:sp>
        <p:nvSpPr>
          <p:cNvPr id="4" name="Slide Image Placeholder 3"/>
          <p:cNvSpPr>
            <a:spLocks noGrp="1" noRot="1" noChangeAspect="1"/>
          </p:cNvSpPr>
          <p:nvPr>
            <p:ph type="sldImg" idx="2"/>
          </p:nvPr>
        </p:nvSpPr>
        <p:spPr>
          <a:xfrm>
            <a:off x="762000" y="685800"/>
            <a:ext cx="5334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CF3391-0F17-3842-A730-62361FAE31FA}" type="slidenum">
              <a:rPr lang="en-US" smtClean="0"/>
              <a:t>‹#›</a:t>
            </a:fld>
            <a:endParaRPr lang="en-US"/>
          </a:p>
        </p:txBody>
      </p:sp>
    </p:spTree>
    <p:extLst>
      <p:ext uri="{BB962C8B-B14F-4D97-AF65-F5344CB8AC3E}">
        <p14:creationId xmlns:p14="http://schemas.microsoft.com/office/powerpoint/2010/main" val="85057329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Thicker number </a:t>
            </a:r>
            <a:endParaRPr lang="en-US" dirty="0"/>
          </a:p>
        </p:txBody>
      </p:sp>
      <p:sp>
        <p:nvSpPr>
          <p:cNvPr id="4" name="Slide Number Placeholder 3"/>
          <p:cNvSpPr>
            <a:spLocks noGrp="1"/>
          </p:cNvSpPr>
          <p:nvPr>
            <p:ph type="sldNum" sz="quarter" idx="10"/>
          </p:nvPr>
        </p:nvSpPr>
        <p:spPr/>
        <p:txBody>
          <a:bodyPr/>
          <a:lstStyle/>
          <a:p>
            <a:fld id="{F2CF3391-0F17-3842-A730-62361FAE31FA}" type="slidenum">
              <a:rPr lang="en-US" smtClean="0"/>
              <a:t>1</a:t>
            </a:fld>
            <a:endParaRPr lang="en-US"/>
          </a:p>
        </p:txBody>
      </p:sp>
    </p:spTree>
    <p:extLst>
      <p:ext uri="{BB962C8B-B14F-4D97-AF65-F5344CB8AC3E}">
        <p14:creationId xmlns:p14="http://schemas.microsoft.com/office/powerpoint/2010/main" val="4502548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400800" y="5387342"/>
            <a:ext cx="38404800" cy="11460480"/>
          </a:xfrm>
        </p:spPr>
        <p:txBody>
          <a:bodyPr anchor="b"/>
          <a:lstStyle>
            <a:lvl1pPr algn="ctr">
              <a:defRPr sz="25200"/>
            </a:lvl1pPr>
          </a:lstStyle>
          <a:p>
            <a:r>
              <a:rPr lang="en-US" smtClean="0"/>
              <a:t>Click to edit Master title style</a:t>
            </a:r>
            <a:endParaRPr lang="en-US" dirty="0"/>
          </a:p>
        </p:txBody>
      </p:sp>
      <p:sp>
        <p:nvSpPr>
          <p:cNvPr id="3" name="Subtitle 2"/>
          <p:cNvSpPr>
            <a:spLocks noGrp="1"/>
          </p:cNvSpPr>
          <p:nvPr>
            <p:ph type="subTitle" idx="1"/>
          </p:nvPr>
        </p:nvSpPr>
        <p:spPr>
          <a:xfrm>
            <a:off x="6400800" y="17289782"/>
            <a:ext cx="38404800" cy="7947658"/>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84012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67933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644580" y="1752600"/>
            <a:ext cx="11041380"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520440" y="1752600"/>
            <a:ext cx="32484060"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0279212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299505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93770" y="8206745"/>
            <a:ext cx="44165520" cy="13693138"/>
          </a:xfrm>
        </p:spPr>
        <p:txBody>
          <a:bodyPr anchor="b"/>
          <a:lstStyle>
            <a:lvl1pPr>
              <a:defRPr sz="25200"/>
            </a:lvl1pPr>
          </a:lstStyle>
          <a:p>
            <a:r>
              <a:rPr lang="en-US" smtClean="0"/>
              <a:t>Click to edit Master title style</a:t>
            </a:r>
            <a:endParaRPr lang="en-US" dirty="0"/>
          </a:p>
        </p:txBody>
      </p:sp>
      <p:sp>
        <p:nvSpPr>
          <p:cNvPr id="3" name="Text Placeholder 2"/>
          <p:cNvSpPr>
            <a:spLocks noGrp="1"/>
          </p:cNvSpPr>
          <p:nvPr>
            <p:ph type="body" idx="1"/>
          </p:nvPr>
        </p:nvSpPr>
        <p:spPr>
          <a:xfrm>
            <a:off x="3493770" y="22029425"/>
            <a:ext cx="44165520" cy="7200898"/>
          </a:xfrm>
        </p:spPr>
        <p:txBody>
          <a:bodyPr/>
          <a:lstStyle>
            <a:lvl1pPr marL="0" indent="0">
              <a:buNone/>
              <a:defRPr sz="10080">
                <a:solidFill>
                  <a:schemeClr val="tx1">
                    <a:tint val="75000"/>
                  </a:schemeClr>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6C8418-0B28-FE41-92E2-487517FC0C34}" type="datetimeFigureOut">
              <a:rPr lang="en-US" smtClean="0"/>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264730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5204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59232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6C8418-0B28-FE41-92E2-487517FC0C34}" type="datetimeFigureOut">
              <a:rPr lang="en-US" smtClean="0"/>
              <a:t>12/6/16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367117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27110" y="1752603"/>
            <a:ext cx="4416552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527112" y="8069582"/>
            <a:ext cx="21662705"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4" name="Content Placeholder 3"/>
          <p:cNvSpPr>
            <a:spLocks noGrp="1"/>
          </p:cNvSpPr>
          <p:nvPr>
            <p:ph sz="half" idx="2"/>
          </p:nvPr>
        </p:nvSpPr>
        <p:spPr>
          <a:xfrm>
            <a:off x="3527112" y="12024360"/>
            <a:ext cx="21662705"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5923240" y="8069582"/>
            <a:ext cx="21769390"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6" name="Content Placeholder 5"/>
          <p:cNvSpPr>
            <a:spLocks noGrp="1"/>
          </p:cNvSpPr>
          <p:nvPr>
            <p:ph sz="quarter" idx="4"/>
          </p:nvPr>
        </p:nvSpPr>
        <p:spPr>
          <a:xfrm>
            <a:off x="25923240" y="12024360"/>
            <a:ext cx="21769390"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46C8418-0B28-FE41-92E2-487517FC0C34}" type="datetimeFigureOut">
              <a:rPr lang="en-US" smtClean="0"/>
              <a:t>12/6/16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0822245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46C8418-0B28-FE41-92E2-487517FC0C34}" type="datetimeFigureOut">
              <a:rPr lang="en-US" smtClean="0"/>
              <a:t>12/6/16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9081650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6C8418-0B28-FE41-92E2-487517FC0C34}" type="datetimeFigureOut">
              <a:rPr lang="en-US" smtClean="0"/>
              <a:t>12/6/16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328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Content Placeholder 2"/>
          <p:cNvSpPr>
            <a:spLocks noGrp="1"/>
          </p:cNvSpPr>
          <p:nvPr>
            <p:ph idx="1"/>
          </p:nvPr>
        </p:nvSpPr>
        <p:spPr>
          <a:xfrm>
            <a:off x="21769390" y="4739642"/>
            <a:ext cx="25923240" cy="233934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1171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1769390" y="4739642"/>
            <a:ext cx="25923240" cy="233934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49419537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0440" y="1752603"/>
            <a:ext cx="4416552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520440" y="8763000"/>
            <a:ext cx="4416552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520440" y="30510482"/>
            <a:ext cx="11521440" cy="1752600"/>
          </a:xfrm>
          <a:prstGeom prst="rect">
            <a:avLst/>
          </a:prstGeom>
        </p:spPr>
        <p:txBody>
          <a:bodyPr vert="horz" lIns="91440" tIns="45720" rIns="91440" bIns="45720" rtlCol="0" anchor="ctr"/>
          <a:lstStyle>
            <a:lvl1pPr algn="l">
              <a:defRPr sz="5040">
                <a:solidFill>
                  <a:schemeClr val="tx1">
                    <a:tint val="75000"/>
                  </a:schemeClr>
                </a:solidFill>
              </a:defRPr>
            </a:lvl1pPr>
          </a:lstStyle>
          <a:p>
            <a:fld id="{746C8418-0B28-FE41-92E2-487517FC0C34}" type="datetimeFigureOut">
              <a:rPr lang="en-US" smtClean="0"/>
              <a:t>12/6/16</a:t>
            </a:fld>
            <a:endParaRPr lang="en-US"/>
          </a:p>
        </p:txBody>
      </p:sp>
      <p:sp>
        <p:nvSpPr>
          <p:cNvPr id="5" name="Footer Placeholder 4"/>
          <p:cNvSpPr>
            <a:spLocks noGrp="1"/>
          </p:cNvSpPr>
          <p:nvPr>
            <p:ph type="ftr" sz="quarter" idx="3"/>
          </p:nvPr>
        </p:nvSpPr>
        <p:spPr>
          <a:xfrm>
            <a:off x="16962120" y="30510482"/>
            <a:ext cx="17282160" cy="17526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164520" y="30510482"/>
            <a:ext cx="11521440" cy="1752600"/>
          </a:xfrm>
          <a:prstGeom prst="rect">
            <a:avLst/>
          </a:prstGeom>
        </p:spPr>
        <p:txBody>
          <a:bodyPr vert="horz" lIns="91440" tIns="45720" rIns="91440" bIns="45720" rtlCol="0" anchor="ctr"/>
          <a:lstStyle>
            <a:lvl1pPr algn="r">
              <a:defRPr sz="5040">
                <a:solidFill>
                  <a:schemeClr val="tx1">
                    <a:tint val="75000"/>
                  </a:schemeClr>
                </a:solidFill>
              </a:defRPr>
            </a:lvl1pPr>
          </a:lstStyle>
          <a:p>
            <a:fld id="{DE181C86-B245-CF4B-8A9E-32CAF867E041}" type="slidenum">
              <a:rPr lang="en-US" smtClean="0"/>
              <a:t>‹#›</a:t>
            </a:fld>
            <a:endParaRPr lang="en-US"/>
          </a:p>
        </p:txBody>
      </p:sp>
    </p:spTree>
    <p:extLst>
      <p:ext uri="{BB962C8B-B14F-4D97-AF65-F5344CB8AC3E}">
        <p14:creationId xmlns:p14="http://schemas.microsoft.com/office/powerpoint/2010/main" val="16570210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hart" Target="../charts/chart1.xml"/><Relationship Id="rId4" Type="http://schemas.openxmlformats.org/officeDocument/2006/relationships/chart" Target="../charts/chart2.xml"/><Relationship Id="rId5" Type="http://schemas.openxmlformats.org/officeDocument/2006/relationships/image" Target="../media/image1.tiff"/><Relationship Id="rId6" Type="http://schemas.openxmlformats.org/officeDocument/2006/relationships/image" Target="../media/image2.png"/><Relationship Id="rId7" Type="http://schemas.openxmlformats.org/officeDocument/2006/relationships/chart" Target="../charts/chart3.xml"/><Relationship Id="rId8" Type="http://schemas.openxmlformats.org/officeDocument/2006/relationships/chart" Target="../charts/chart4.xml"/><Relationship Id="rId9" Type="http://schemas.openxmlformats.org/officeDocument/2006/relationships/chart" Target="../charts/chart5.xml"/><Relationship Id="rId10" Type="http://schemas.openxmlformats.org/officeDocument/2006/relationships/image" Target="../media/image3.tif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2" name="Chart 41"/>
          <p:cNvGraphicFramePr>
            <a:graphicFrameLocks noGrp="1"/>
          </p:cNvGraphicFramePr>
          <p:nvPr>
            <p:extLst>
              <p:ext uri="{D42A27DB-BD31-4B8C-83A1-F6EECF244321}">
                <p14:modId xmlns:p14="http://schemas.microsoft.com/office/powerpoint/2010/main" val="1146138981"/>
              </p:ext>
            </p:extLst>
          </p:nvPr>
        </p:nvGraphicFramePr>
        <p:xfrm>
          <a:off x="34611609" y="21679759"/>
          <a:ext cx="15339568" cy="1028621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9" name="Chart 58"/>
          <p:cNvGraphicFramePr>
            <a:graphicFrameLocks noGrp="1"/>
          </p:cNvGraphicFramePr>
          <p:nvPr>
            <p:extLst>
              <p:ext uri="{D42A27DB-BD31-4B8C-83A1-F6EECF244321}">
                <p14:modId xmlns:p14="http://schemas.microsoft.com/office/powerpoint/2010/main" val="1202019608"/>
              </p:ext>
            </p:extLst>
          </p:nvPr>
        </p:nvGraphicFramePr>
        <p:xfrm>
          <a:off x="33748431" y="3800655"/>
          <a:ext cx="16202746" cy="13230066"/>
        </p:xfrm>
        <a:graphic>
          <a:graphicData uri="http://schemas.openxmlformats.org/drawingml/2006/chart">
            <c:chart xmlns:c="http://schemas.openxmlformats.org/drawingml/2006/chart" xmlns:r="http://schemas.openxmlformats.org/officeDocument/2006/relationships" r:id="rId4"/>
          </a:graphicData>
        </a:graphic>
      </p:graphicFrame>
      <p:sp>
        <p:nvSpPr>
          <p:cNvPr id="29" name="TextBox 28"/>
          <p:cNvSpPr txBox="1"/>
          <p:nvPr/>
        </p:nvSpPr>
        <p:spPr>
          <a:xfrm>
            <a:off x="8344197" y="528480"/>
            <a:ext cx="34518006" cy="1569660"/>
          </a:xfrm>
          <a:prstGeom prst="rect">
            <a:avLst/>
          </a:prstGeom>
          <a:noFill/>
        </p:spPr>
        <p:txBody>
          <a:bodyPr wrap="square" rtlCol="0">
            <a:spAutoFit/>
          </a:bodyPr>
          <a:lstStyle/>
          <a:p>
            <a:pPr algn="ctr"/>
            <a:r>
              <a:rPr lang="en-US" sz="9600" dirty="0" smtClean="0"/>
              <a:t>Do Community Recommendations Improve Metadata Completeness?  </a:t>
            </a:r>
            <a:endParaRPr lang="en-US" sz="9600" dirty="0"/>
          </a:p>
        </p:txBody>
      </p:sp>
      <p:sp>
        <p:nvSpPr>
          <p:cNvPr id="30" name="TextBox 29"/>
          <p:cNvSpPr txBox="1"/>
          <p:nvPr/>
        </p:nvSpPr>
        <p:spPr>
          <a:xfrm>
            <a:off x="9734557" y="1899719"/>
            <a:ext cx="31737286" cy="1261884"/>
          </a:xfrm>
          <a:prstGeom prst="rect">
            <a:avLst/>
          </a:prstGeom>
          <a:noFill/>
        </p:spPr>
        <p:txBody>
          <a:bodyPr wrap="square" rtlCol="0">
            <a:spAutoFit/>
          </a:bodyPr>
          <a:lstStyle/>
          <a:p>
            <a:r>
              <a:rPr lang="en-US" sz="4000" dirty="0"/>
              <a:t>Sean </a:t>
            </a:r>
            <a:r>
              <a:rPr lang="en-US" sz="4000" dirty="0" smtClean="0"/>
              <a:t>Gordon </a:t>
            </a:r>
            <a:r>
              <a:rPr lang="en-US" sz="4000" dirty="0"/>
              <a:t>(</a:t>
            </a:r>
            <a:r>
              <a:rPr lang="en-US" sz="4000" dirty="0" err="1" smtClean="0"/>
              <a:t>scgordon@hdfgroup.org</a:t>
            </a:r>
            <a:r>
              <a:rPr lang="en-US" sz="4000" dirty="0" smtClean="0"/>
              <a:t>)</a:t>
            </a:r>
            <a:r>
              <a:rPr lang="en-US" sz="4000" baseline="-25000" dirty="0" smtClean="0"/>
              <a:t>1</a:t>
            </a:r>
            <a:r>
              <a:rPr lang="en-US" sz="4000" dirty="0" smtClean="0"/>
              <a:t>, </a:t>
            </a:r>
            <a:r>
              <a:rPr lang="en-US" sz="4000" dirty="0"/>
              <a:t>Ted </a:t>
            </a:r>
            <a:r>
              <a:rPr lang="en-US" sz="4000" dirty="0" smtClean="0"/>
              <a:t>Habermann</a:t>
            </a:r>
            <a:r>
              <a:rPr lang="en-US" sz="4000" baseline="-25000" dirty="0" smtClean="0"/>
              <a:t>1, </a:t>
            </a:r>
            <a:r>
              <a:rPr lang="en-US" sz="4000" dirty="0"/>
              <a:t>Matthew B. </a:t>
            </a:r>
            <a:r>
              <a:rPr lang="en-US" sz="4000" dirty="0" smtClean="0"/>
              <a:t>Jones</a:t>
            </a:r>
            <a:r>
              <a:rPr lang="en-US" sz="4000" baseline="-25000" dirty="0" smtClean="0"/>
              <a:t>2</a:t>
            </a:r>
            <a:r>
              <a:rPr lang="en-US" sz="4000" dirty="0" smtClean="0"/>
              <a:t>, </a:t>
            </a:r>
            <a:r>
              <a:rPr lang="en-US" sz="4000" dirty="0"/>
              <a:t>Ben </a:t>
            </a:r>
            <a:r>
              <a:rPr lang="en-US" sz="4000" dirty="0" smtClean="0"/>
              <a:t>Leinfelder</a:t>
            </a:r>
            <a:r>
              <a:rPr lang="en-US" sz="4000" baseline="-25000" dirty="0"/>
              <a:t>2</a:t>
            </a:r>
            <a:r>
              <a:rPr lang="en-US" sz="4000" dirty="0" smtClean="0"/>
              <a:t>, </a:t>
            </a:r>
            <a:r>
              <a:rPr lang="en-US" sz="4000" dirty="0"/>
              <a:t>Bryce </a:t>
            </a:r>
            <a:r>
              <a:rPr lang="en-US" sz="4000" dirty="0" smtClean="0"/>
              <a:t>Mecum</a:t>
            </a:r>
            <a:r>
              <a:rPr lang="en-US" sz="4000" baseline="-25000" dirty="0"/>
              <a:t>2</a:t>
            </a:r>
            <a:r>
              <a:rPr lang="en-US" sz="4000" dirty="0" smtClean="0"/>
              <a:t>, Lindsay </a:t>
            </a:r>
            <a:r>
              <a:rPr lang="en-US" sz="4000" dirty="0"/>
              <a:t>A. </a:t>
            </a:r>
            <a:r>
              <a:rPr lang="en-US" sz="4000" dirty="0" smtClean="0"/>
              <a:t>Powers</a:t>
            </a:r>
            <a:r>
              <a:rPr lang="en-US" sz="4000" baseline="-25000" dirty="0" smtClean="0"/>
              <a:t>3</a:t>
            </a:r>
            <a:r>
              <a:rPr lang="en-US" sz="4000" dirty="0" smtClean="0"/>
              <a:t>, and Peter Slaughter</a:t>
            </a:r>
            <a:r>
              <a:rPr lang="en-US" sz="4000" baseline="-25000" dirty="0"/>
              <a:t>2</a:t>
            </a:r>
            <a:endParaRPr lang="en-US" sz="4000" dirty="0"/>
          </a:p>
          <a:p>
            <a:pPr algn="ctr"/>
            <a:r>
              <a:rPr lang="en-US" sz="3600" dirty="0" smtClean="0"/>
              <a:t> </a:t>
            </a:r>
            <a:r>
              <a:rPr lang="en-US" sz="2400" dirty="0" smtClean="0"/>
              <a:t>1</a:t>
            </a:r>
            <a:r>
              <a:rPr lang="en-US" sz="2400" dirty="0" smtClean="0"/>
              <a:t>. The </a:t>
            </a:r>
            <a:r>
              <a:rPr lang="en-US" sz="2400" dirty="0"/>
              <a:t>HDF </a:t>
            </a:r>
            <a:r>
              <a:rPr lang="en-US" sz="2400" dirty="0" smtClean="0"/>
              <a:t>Group, 2. </a:t>
            </a:r>
            <a:r>
              <a:rPr lang="en-US" sz="2400" dirty="0"/>
              <a:t>National Center for Ecological Analysis and </a:t>
            </a:r>
            <a:r>
              <a:rPr lang="en-US" sz="2400" dirty="0" smtClean="0"/>
              <a:t>Synthesis 3. United States Geological Society</a:t>
            </a:r>
            <a:endParaRPr lang="en-US" sz="2400" dirty="0"/>
          </a:p>
        </p:txBody>
      </p:sp>
      <p:pic>
        <p:nvPicPr>
          <p:cNvPr id="32" name="Picture 31"/>
          <p:cNvPicPr>
            <a:picLocks noChangeAspect="1"/>
          </p:cNvPicPr>
          <p:nvPr/>
        </p:nvPicPr>
        <p:blipFill>
          <a:blip r:embed="rId5"/>
          <a:stretch>
            <a:fillRect/>
          </a:stretch>
        </p:blipFill>
        <p:spPr>
          <a:xfrm>
            <a:off x="567134" y="474534"/>
            <a:ext cx="2502309" cy="2722431"/>
          </a:xfrm>
          <a:prstGeom prst="rect">
            <a:avLst/>
          </a:prstGeom>
        </p:spPr>
      </p:pic>
      <p:pic>
        <p:nvPicPr>
          <p:cNvPr id="15" name="Picture 14"/>
          <p:cNvPicPr>
            <a:picLocks noChangeAspect="1"/>
          </p:cNvPicPr>
          <p:nvPr/>
        </p:nvPicPr>
        <p:blipFill rotWithShape="1">
          <a:blip r:embed="rId6">
            <a:extLst>
              <a:ext uri="{28A0092B-C50C-407E-A947-70E740481C1C}">
                <a14:useLocalDpi xmlns:a14="http://schemas.microsoft.com/office/drawing/2010/main" val="0"/>
              </a:ext>
            </a:extLst>
          </a:blip>
          <a:srcRect t="30396" b="33041"/>
          <a:stretch/>
        </p:blipFill>
        <p:spPr>
          <a:xfrm>
            <a:off x="489998" y="31559557"/>
            <a:ext cx="3556000" cy="928688"/>
          </a:xfrm>
          <a:prstGeom prst="rect">
            <a:avLst/>
          </a:prstGeom>
        </p:spPr>
      </p:pic>
      <p:sp>
        <p:nvSpPr>
          <p:cNvPr id="16" name="TextBox 15"/>
          <p:cNvSpPr txBox="1"/>
          <p:nvPr/>
        </p:nvSpPr>
        <p:spPr>
          <a:xfrm>
            <a:off x="17318736" y="3460325"/>
            <a:ext cx="16742595" cy="6494085"/>
          </a:xfrm>
          <a:prstGeom prst="rect">
            <a:avLst/>
          </a:prstGeom>
          <a:noFill/>
        </p:spPr>
        <p:txBody>
          <a:bodyPr wrap="square" rtlCol="0">
            <a:spAutoFit/>
          </a:bodyPr>
          <a:lstStyle/>
          <a:p>
            <a:r>
              <a:rPr lang="en-US" sz="4800" dirty="0" smtClean="0"/>
              <a:t>Process</a:t>
            </a:r>
          </a:p>
          <a:p>
            <a:pPr marL="571500" indent="-571500">
              <a:buFont typeface="Arial" charset="0"/>
              <a:buChar char="•"/>
            </a:pPr>
            <a:r>
              <a:rPr lang="en-US" sz="3200" dirty="0" smtClean="0"/>
              <a:t>Sampled 250 LTER </a:t>
            </a:r>
            <a:r>
              <a:rPr lang="en-US" sz="3200" dirty="0"/>
              <a:t>metadata records </a:t>
            </a:r>
            <a:r>
              <a:rPr lang="en-US" sz="3200" dirty="0" smtClean="0"/>
              <a:t>from </a:t>
            </a:r>
            <a:r>
              <a:rPr lang="en-US" sz="3200" dirty="0" err="1" smtClean="0"/>
              <a:t>DataONE</a:t>
            </a:r>
            <a:r>
              <a:rPr lang="en-US" sz="3200" dirty="0" smtClean="0"/>
              <a:t> to create collections for each year </a:t>
            </a:r>
            <a:r>
              <a:rPr lang="en-US" sz="3200" dirty="0"/>
              <a:t>2005-2016</a:t>
            </a:r>
            <a:r>
              <a:rPr lang="en-US" sz="3200" dirty="0" smtClean="0"/>
              <a:t>.</a:t>
            </a:r>
          </a:p>
          <a:p>
            <a:pPr marL="571500" indent="-571500">
              <a:buFont typeface="Arial" charset="0"/>
              <a:buChar char="•"/>
            </a:pPr>
            <a:r>
              <a:rPr lang="en-US" sz="3200" dirty="0" smtClean="0"/>
              <a:t>Measured conceptual content existence in each record.</a:t>
            </a:r>
          </a:p>
          <a:p>
            <a:pPr marL="571500" indent="-571500">
              <a:buFont typeface="Arial" charset="0"/>
              <a:buChar char="•"/>
            </a:pPr>
            <a:r>
              <a:rPr lang="en-US" sz="3200" dirty="0" smtClean="0"/>
              <a:t>Analyzed results for LTER Completeness in the Recommendations Analysis Dashboard</a:t>
            </a:r>
            <a:r>
              <a:rPr lang="en-US" sz="3200" baseline="-25000" dirty="0" smtClean="0"/>
              <a:t>1 </a:t>
            </a:r>
            <a:r>
              <a:rPr lang="en-US" sz="3200" dirty="0" smtClean="0"/>
              <a:t>for each years collection.  </a:t>
            </a:r>
          </a:p>
          <a:p>
            <a:pPr marL="571500" indent="-571500">
              <a:buFont typeface="Arial" charset="0"/>
              <a:buChar char="•"/>
            </a:pPr>
            <a:r>
              <a:rPr lang="en-US" sz="3200" dirty="0" smtClean="0"/>
              <a:t>Compared analyses across time periods using collection evolution</a:t>
            </a:r>
            <a:r>
              <a:rPr lang="en-US" sz="3200" baseline="-25000" dirty="0" smtClean="0"/>
              <a:t>2</a:t>
            </a:r>
            <a:r>
              <a:rPr lang="en-US" sz="3200" dirty="0" smtClean="0"/>
              <a:t> analysis and a variation that focuses on individual concept completeness. </a:t>
            </a:r>
          </a:p>
          <a:p>
            <a:pPr marL="571500" indent="-571500">
              <a:buFont typeface="Arial" charset="0"/>
              <a:buChar char="•"/>
            </a:pPr>
            <a:r>
              <a:rPr lang="en-US" sz="3200" dirty="0" smtClean="0"/>
              <a:t>Compared heterogeneity of each collection to completeness using signature score groups</a:t>
            </a:r>
            <a:r>
              <a:rPr lang="en-US" sz="3200" baseline="-25000" dirty="0" smtClean="0"/>
              <a:t>1</a:t>
            </a:r>
            <a:r>
              <a:rPr lang="en-US" sz="3200" dirty="0"/>
              <a:t> </a:t>
            </a:r>
            <a:r>
              <a:rPr lang="en-US" sz="3200" dirty="0" smtClean="0"/>
              <a:t>and a distribution of completeness for each year.</a:t>
            </a:r>
          </a:p>
          <a:p>
            <a:endParaRPr lang="en-US" sz="4000" dirty="0" smtClean="0"/>
          </a:p>
          <a:p>
            <a:endParaRPr lang="en-US" sz="4000" dirty="0"/>
          </a:p>
        </p:txBody>
      </p:sp>
      <p:sp>
        <p:nvSpPr>
          <p:cNvPr id="18" name="TextBox 17"/>
          <p:cNvSpPr txBox="1"/>
          <p:nvPr/>
        </p:nvSpPr>
        <p:spPr>
          <a:xfrm>
            <a:off x="36120584" y="22026124"/>
            <a:ext cx="13447516" cy="584775"/>
          </a:xfrm>
          <a:prstGeom prst="rect">
            <a:avLst/>
          </a:prstGeom>
          <a:noFill/>
        </p:spPr>
        <p:txBody>
          <a:bodyPr wrap="square" rtlCol="0">
            <a:spAutoFit/>
          </a:bodyPr>
          <a:lstStyle/>
          <a:p>
            <a:r>
              <a:rPr lang="en-US" sz="3200" dirty="0"/>
              <a:t>H</a:t>
            </a:r>
            <a:r>
              <a:rPr lang="en-US" sz="3200" dirty="0" smtClean="0"/>
              <a:t>eterogeneity has no </a:t>
            </a:r>
            <a:r>
              <a:rPr lang="en-US" sz="3200" dirty="0" smtClean="0"/>
              <a:t>noticeable</a:t>
            </a:r>
            <a:r>
              <a:rPr lang="en-US" sz="3200" dirty="0" smtClean="0"/>
              <a:t> </a:t>
            </a:r>
            <a:r>
              <a:rPr lang="en-US" sz="3200" dirty="0" smtClean="0"/>
              <a:t>effect on the completeness of a collection.</a:t>
            </a:r>
            <a:endParaRPr lang="en-US" sz="3200" dirty="0"/>
          </a:p>
        </p:txBody>
      </p:sp>
      <p:sp>
        <p:nvSpPr>
          <p:cNvPr id="19" name="TextBox 18"/>
          <p:cNvSpPr txBox="1"/>
          <p:nvPr/>
        </p:nvSpPr>
        <p:spPr>
          <a:xfrm>
            <a:off x="12514205" y="32052076"/>
            <a:ext cx="26177989" cy="461665"/>
          </a:xfrm>
          <a:prstGeom prst="rect">
            <a:avLst/>
          </a:prstGeom>
          <a:noFill/>
        </p:spPr>
        <p:txBody>
          <a:bodyPr wrap="square" rtlCol="0">
            <a:spAutoFit/>
          </a:bodyPr>
          <a:lstStyle/>
          <a:p>
            <a:r>
              <a:rPr lang="en-US" sz="2400" dirty="0" smtClean="0">
                <a:solidFill>
                  <a:schemeClr val="tx1">
                    <a:lumMod val="65000"/>
                    <a:lumOff val="35000"/>
                  </a:schemeClr>
                </a:solidFill>
              </a:rPr>
              <a:t>1. See </a:t>
            </a:r>
            <a:r>
              <a:rPr lang="en-US" sz="2400" dirty="0">
                <a:solidFill>
                  <a:schemeClr val="tx1">
                    <a:lumMod val="65000"/>
                    <a:lumOff val="35000"/>
                  </a:schemeClr>
                </a:solidFill>
              </a:rPr>
              <a:t>bottom third of </a:t>
            </a:r>
            <a:r>
              <a:rPr lang="en-US" sz="2400" dirty="0">
                <a:solidFill>
                  <a:schemeClr val="tx1">
                    <a:lumMod val="65000"/>
                    <a:lumOff val="35000"/>
                  </a:schemeClr>
                </a:solidFill>
                <a:cs typeface="Calibri"/>
              </a:rPr>
              <a:t>Evaluating and Evolving Metadata in Multiple Dialects, </a:t>
            </a:r>
            <a:r>
              <a:rPr lang="en-US" sz="2400" dirty="0" smtClean="0">
                <a:solidFill>
                  <a:schemeClr val="tx1">
                    <a:lumMod val="65000"/>
                    <a:lumOff val="35000"/>
                  </a:schemeClr>
                </a:solidFill>
                <a:cs typeface="Calibri"/>
              </a:rPr>
              <a:t>IN23C-1781 for a description  </a:t>
            </a:r>
            <a:r>
              <a:rPr lang="en-US" sz="2400" dirty="0" smtClean="0">
                <a:solidFill>
                  <a:schemeClr val="tx1">
                    <a:lumMod val="65000"/>
                    <a:lumOff val="35000"/>
                  </a:schemeClr>
                </a:solidFill>
              </a:rPr>
              <a:t>2</a:t>
            </a:r>
            <a:r>
              <a:rPr lang="en-US" sz="2400" dirty="0">
                <a:solidFill>
                  <a:schemeClr val="tx1">
                    <a:lumMod val="65000"/>
                    <a:lumOff val="35000"/>
                  </a:schemeClr>
                </a:solidFill>
              </a:rPr>
              <a:t>. See top right of </a:t>
            </a:r>
            <a:r>
              <a:rPr lang="en-US" sz="2400" dirty="0">
                <a:solidFill>
                  <a:schemeClr val="tx1">
                    <a:lumMod val="65000"/>
                    <a:lumOff val="35000"/>
                  </a:schemeClr>
                </a:solidFill>
                <a:cs typeface="Calibri"/>
              </a:rPr>
              <a:t>Evaluating and Evolving Metadata in Multiple Dialects, IN23C-1781 for a </a:t>
            </a:r>
            <a:r>
              <a:rPr lang="en-US" sz="2400" dirty="0" smtClean="0">
                <a:solidFill>
                  <a:schemeClr val="tx1">
                    <a:lumMod val="65000"/>
                    <a:lumOff val="35000"/>
                  </a:schemeClr>
                </a:solidFill>
                <a:cs typeface="Calibri"/>
              </a:rPr>
              <a:t>description</a:t>
            </a:r>
            <a:endParaRPr lang="en-US" sz="2400" dirty="0">
              <a:solidFill>
                <a:schemeClr val="tx1">
                  <a:lumMod val="65000"/>
                  <a:lumOff val="35000"/>
                </a:schemeClr>
              </a:solidFill>
            </a:endParaRPr>
          </a:p>
        </p:txBody>
      </p:sp>
      <p:sp>
        <p:nvSpPr>
          <p:cNvPr id="36" name="TextBox 35"/>
          <p:cNvSpPr txBox="1"/>
          <p:nvPr/>
        </p:nvSpPr>
        <p:spPr>
          <a:xfrm>
            <a:off x="46548329" y="31997745"/>
            <a:ext cx="4357043" cy="523220"/>
          </a:xfrm>
          <a:prstGeom prst="rect">
            <a:avLst/>
          </a:prstGeom>
          <a:noFill/>
        </p:spPr>
        <p:txBody>
          <a:bodyPr wrap="square" rtlCol="0">
            <a:spAutoFit/>
          </a:bodyPr>
          <a:lstStyle/>
          <a:p>
            <a:r>
              <a:rPr lang="en-US" sz="2800" dirty="0" smtClean="0">
                <a:solidFill>
                  <a:schemeClr val="tx1">
                    <a:lumMod val="65000"/>
                    <a:lumOff val="35000"/>
                  </a:schemeClr>
                </a:solidFill>
              </a:rPr>
              <a:t>NSF-DIBBS Award 1443062</a:t>
            </a:r>
            <a:endParaRPr lang="en-US" sz="2800" dirty="0">
              <a:solidFill>
                <a:schemeClr val="tx1">
                  <a:lumMod val="65000"/>
                  <a:lumOff val="35000"/>
                </a:schemeClr>
              </a:solidFill>
            </a:endParaRPr>
          </a:p>
        </p:txBody>
      </p:sp>
      <p:graphicFrame>
        <p:nvGraphicFramePr>
          <p:cNvPr id="43" name="Chart 42"/>
          <p:cNvGraphicFramePr>
            <a:graphicFrameLocks noGrp="1"/>
          </p:cNvGraphicFramePr>
          <p:nvPr>
            <p:extLst>
              <p:ext uri="{D42A27DB-BD31-4B8C-83A1-F6EECF244321}">
                <p14:modId xmlns:p14="http://schemas.microsoft.com/office/powerpoint/2010/main" val="1453565526"/>
              </p:ext>
            </p:extLst>
          </p:nvPr>
        </p:nvGraphicFramePr>
        <p:xfrm>
          <a:off x="34611609" y="17740729"/>
          <a:ext cx="15085569" cy="4285395"/>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53" name="Chart 52"/>
          <p:cNvGraphicFramePr>
            <a:graphicFrameLocks noGrp="1"/>
          </p:cNvGraphicFramePr>
          <p:nvPr>
            <p:extLst>
              <p:ext uri="{D42A27DB-BD31-4B8C-83A1-F6EECF244321}">
                <p14:modId xmlns:p14="http://schemas.microsoft.com/office/powerpoint/2010/main" val="539699172"/>
              </p:ext>
            </p:extLst>
          </p:nvPr>
        </p:nvGraphicFramePr>
        <p:xfrm>
          <a:off x="16970875" y="12235606"/>
          <a:ext cx="17090456" cy="19607029"/>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54" name="Chart 53"/>
          <p:cNvGraphicFramePr>
            <a:graphicFrameLocks noGrp="1"/>
          </p:cNvGraphicFramePr>
          <p:nvPr>
            <p:extLst>
              <p:ext uri="{D42A27DB-BD31-4B8C-83A1-F6EECF244321}">
                <p14:modId xmlns:p14="http://schemas.microsoft.com/office/powerpoint/2010/main" val="1782375533"/>
              </p:ext>
            </p:extLst>
          </p:nvPr>
        </p:nvGraphicFramePr>
        <p:xfrm>
          <a:off x="1533402" y="21696824"/>
          <a:ext cx="15263804" cy="10259416"/>
        </p:xfrm>
        <a:graphic>
          <a:graphicData uri="http://schemas.openxmlformats.org/drawingml/2006/chart">
            <c:chart xmlns:c="http://schemas.openxmlformats.org/drawingml/2006/chart" xmlns:r="http://schemas.openxmlformats.org/officeDocument/2006/relationships" r:id="rId9"/>
          </a:graphicData>
        </a:graphic>
      </p:graphicFrame>
      <p:sp>
        <p:nvSpPr>
          <p:cNvPr id="55" name="TextBox 54"/>
          <p:cNvSpPr txBox="1"/>
          <p:nvPr/>
        </p:nvSpPr>
        <p:spPr>
          <a:xfrm>
            <a:off x="17303271" y="8964900"/>
            <a:ext cx="16429695" cy="2308324"/>
          </a:xfrm>
          <a:prstGeom prst="rect">
            <a:avLst/>
          </a:prstGeom>
          <a:noFill/>
        </p:spPr>
        <p:txBody>
          <a:bodyPr wrap="square" rtlCol="0">
            <a:spAutoFit/>
          </a:bodyPr>
          <a:lstStyle/>
          <a:p>
            <a:r>
              <a:rPr lang="en-US" sz="4800" dirty="0" smtClean="0"/>
              <a:t>Limitations</a:t>
            </a:r>
          </a:p>
          <a:p>
            <a:pPr marL="571500" indent="-571500">
              <a:buFont typeface="Arial" charset="0"/>
              <a:buChar char="•"/>
            </a:pPr>
            <a:r>
              <a:rPr lang="en-US" sz="3200" dirty="0" smtClean="0"/>
              <a:t>Not a set of records through time.</a:t>
            </a:r>
          </a:p>
          <a:p>
            <a:pPr marL="571500" indent="-571500">
              <a:buFont typeface="Arial" charset="0"/>
              <a:buChar char="•"/>
            </a:pPr>
            <a:r>
              <a:rPr lang="en-US" sz="3200" dirty="0" smtClean="0"/>
              <a:t>Sampling proportion vs sampling size.</a:t>
            </a:r>
          </a:p>
          <a:p>
            <a:pPr marL="571500" indent="-571500">
              <a:buFont typeface="Arial" charset="0"/>
              <a:buChar char="•"/>
            </a:pPr>
            <a:r>
              <a:rPr lang="en-US" sz="3200" dirty="0" smtClean="0"/>
              <a:t>No </a:t>
            </a:r>
            <a:r>
              <a:rPr lang="en-US" sz="3200" dirty="0" smtClean="0"/>
              <a:t>ethnographic perspective.</a:t>
            </a:r>
          </a:p>
        </p:txBody>
      </p:sp>
      <p:sp>
        <p:nvSpPr>
          <p:cNvPr id="56" name="TextBox 55"/>
          <p:cNvSpPr txBox="1"/>
          <p:nvPr/>
        </p:nvSpPr>
        <p:spPr>
          <a:xfrm>
            <a:off x="1697707" y="17397095"/>
            <a:ext cx="14861095" cy="4278094"/>
          </a:xfrm>
          <a:prstGeom prst="rect">
            <a:avLst/>
          </a:prstGeom>
          <a:noFill/>
        </p:spPr>
        <p:txBody>
          <a:bodyPr wrap="square" rtlCol="0">
            <a:spAutoFit/>
          </a:bodyPr>
          <a:lstStyle/>
          <a:p>
            <a:r>
              <a:rPr lang="en-US" sz="4800" dirty="0" smtClean="0"/>
              <a:t>Premise</a:t>
            </a:r>
          </a:p>
          <a:p>
            <a:r>
              <a:rPr lang="en-US" sz="3200" dirty="0"/>
              <a:t>The LTER Completeness Recommendation includes documentation concepts the LTER community considers important for creating quality metadata. Ideally the completeness of LTER metadata would improve over time. The graph below illustrates how metadata collections evolve towards completeness. The model output improves 50% of 1000 records by one concept each time step. The visualization displays every fourth time step to simulate a 6 month period of collection development.</a:t>
            </a:r>
          </a:p>
          <a:p>
            <a:endParaRPr lang="en-US" sz="3200" dirty="0" smtClean="0"/>
          </a:p>
        </p:txBody>
      </p:sp>
      <p:sp>
        <p:nvSpPr>
          <p:cNvPr id="5" name="TextBox 4"/>
          <p:cNvSpPr txBox="1"/>
          <p:nvPr/>
        </p:nvSpPr>
        <p:spPr>
          <a:xfrm>
            <a:off x="690880" y="30192130"/>
            <a:ext cx="184731" cy="1209242"/>
          </a:xfrm>
          <a:prstGeom prst="rect">
            <a:avLst/>
          </a:prstGeom>
          <a:noFill/>
        </p:spPr>
        <p:txBody>
          <a:bodyPr wrap="none" rtlCol="0">
            <a:spAutoFit/>
          </a:bodyPr>
          <a:lstStyle/>
          <a:p>
            <a:endParaRPr lang="en-US" dirty="0"/>
          </a:p>
        </p:txBody>
      </p:sp>
      <p:sp>
        <p:nvSpPr>
          <p:cNvPr id="6" name="TextBox 5"/>
          <p:cNvSpPr txBox="1"/>
          <p:nvPr/>
        </p:nvSpPr>
        <p:spPr>
          <a:xfrm>
            <a:off x="18490913" y="16166512"/>
            <a:ext cx="8560903" cy="1569660"/>
          </a:xfrm>
          <a:prstGeom prst="rect">
            <a:avLst/>
          </a:prstGeom>
          <a:noFill/>
        </p:spPr>
        <p:txBody>
          <a:bodyPr wrap="square" rtlCol="0">
            <a:spAutoFit/>
          </a:bodyPr>
          <a:lstStyle/>
          <a:p>
            <a:r>
              <a:rPr lang="en-US" sz="3200" dirty="0" smtClean="0"/>
              <a:t>There </a:t>
            </a:r>
            <a:r>
              <a:rPr lang="en-US" sz="3200" dirty="0" smtClean="0"/>
              <a:t>is no </a:t>
            </a:r>
            <a:r>
              <a:rPr lang="en-US" sz="3200" dirty="0"/>
              <a:t>clear </a:t>
            </a:r>
            <a:r>
              <a:rPr lang="en-US" sz="3200" dirty="0" smtClean="0"/>
              <a:t>progression </a:t>
            </a:r>
            <a:r>
              <a:rPr lang="en-US" sz="3200" dirty="0"/>
              <a:t>towards completeness of </a:t>
            </a:r>
            <a:r>
              <a:rPr lang="en-US" sz="3200" dirty="0" smtClean="0"/>
              <a:t>the collection with regard to the recommendation </a:t>
            </a:r>
            <a:r>
              <a:rPr lang="en-US" sz="3200" dirty="0"/>
              <a:t>over </a:t>
            </a:r>
            <a:r>
              <a:rPr lang="en-US" sz="3200" dirty="0" smtClean="0"/>
              <a:t>time.  </a:t>
            </a:r>
            <a:endParaRPr lang="en-US" sz="3200" dirty="0"/>
          </a:p>
        </p:txBody>
      </p:sp>
      <p:sp>
        <p:nvSpPr>
          <p:cNvPr id="8" name="TextBox 7"/>
          <p:cNvSpPr txBox="1"/>
          <p:nvPr/>
        </p:nvSpPr>
        <p:spPr>
          <a:xfrm>
            <a:off x="36120584" y="12760088"/>
            <a:ext cx="6088120" cy="1077218"/>
          </a:xfrm>
          <a:prstGeom prst="rect">
            <a:avLst/>
          </a:prstGeom>
          <a:noFill/>
        </p:spPr>
        <p:txBody>
          <a:bodyPr wrap="square" rtlCol="0">
            <a:spAutoFit/>
          </a:bodyPr>
          <a:lstStyle/>
          <a:p>
            <a:r>
              <a:rPr lang="en-US" sz="3200" dirty="0" smtClean="0"/>
              <a:t>Complete </a:t>
            </a:r>
            <a:r>
              <a:rPr lang="en-US" sz="3200" smtClean="0"/>
              <a:t>adherence </a:t>
            </a:r>
          </a:p>
          <a:p>
            <a:r>
              <a:rPr lang="en-US" sz="3200" dirty="0" smtClean="0"/>
              <a:t>to EML </a:t>
            </a:r>
            <a:r>
              <a:rPr lang="en-US" sz="3200" dirty="0"/>
              <a:t>schema required </a:t>
            </a:r>
            <a:r>
              <a:rPr lang="en-US" sz="3200" dirty="0" smtClean="0"/>
              <a:t>concepts.</a:t>
            </a:r>
          </a:p>
        </p:txBody>
      </p:sp>
      <p:sp>
        <p:nvSpPr>
          <p:cNvPr id="9" name="TextBox 8"/>
          <p:cNvSpPr txBox="1"/>
          <p:nvPr/>
        </p:nvSpPr>
        <p:spPr>
          <a:xfrm>
            <a:off x="35424533" y="16526930"/>
            <a:ext cx="184731" cy="1209242"/>
          </a:xfrm>
          <a:prstGeom prst="rect">
            <a:avLst/>
          </a:prstGeom>
          <a:noFill/>
        </p:spPr>
        <p:txBody>
          <a:bodyPr wrap="none" rtlCol="0">
            <a:spAutoFit/>
          </a:bodyPr>
          <a:lstStyle/>
          <a:p>
            <a:endParaRPr lang="en-US" dirty="0"/>
          </a:p>
        </p:txBody>
      </p:sp>
      <p:sp>
        <p:nvSpPr>
          <p:cNvPr id="10" name="TextBox 9"/>
          <p:cNvSpPr txBox="1"/>
          <p:nvPr/>
        </p:nvSpPr>
        <p:spPr>
          <a:xfrm>
            <a:off x="36120584" y="13933823"/>
            <a:ext cx="11793975" cy="584775"/>
          </a:xfrm>
          <a:prstGeom prst="rect">
            <a:avLst/>
          </a:prstGeom>
          <a:noFill/>
        </p:spPr>
        <p:txBody>
          <a:bodyPr wrap="square" rtlCol="0">
            <a:spAutoFit/>
          </a:bodyPr>
          <a:lstStyle/>
          <a:p>
            <a:r>
              <a:rPr lang="en-US" sz="3200" dirty="0"/>
              <a:t>Inconsistent adoption of other </a:t>
            </a:r>
            <a:r>
              <a:rPr lang="en-US" sz="3200" dirty="0" smtClean="0"/>
              <a:t>concepts in the recommendation level.</a:t>
            </a:r>
            <a:endParaRPr lang="en-US" sz="3200" dirty="0"/>
          </a:p>
        </p:txBody>
      </p:sp>
      <p:sp>
        <p:nvSpPr>
          <p:cNvPr id="60" name="Rectangle 59"/>
          <p:cNvSpPr/>
          <p:nvPr/>
        </p:nvSpPr>
        <p:spPr>
          <a:xfrm>
            <a:off x="1676399" y="3460325"/>
            <a:ext cx="14833243" cy="4985980"/>
          </a:xfrm>
          <a:prstGeom prst="rect">
            <a:avLst/>
          </a:prstGeom>
        </p:spPr>
        <p:txBody>
          <a:bodyPr wrap="square">
            <a:spAutoFit/>
          </a:bodyPr>
          <a:lstStyle/>
          <a:p>
            <a:r>
              <a:rPr lang="en-US" sz="4800" dirty="0" smtClean="0"/>
              <a:t>Background</a:t>
            </a:r>
            <a:endParaRPr lang="en-US" sz="4800" dirty="0"/>
          </a:p>
          <a:p>
            <a:r>
              <a:rPr lang="en-US" sz="3200" dirty="0"/>
              <a:t>Many communities use the term </a:t>
            </a:r>
            <a:r>
              <a:rPr lang="en-US" sz="3200" dirty="0" smtClean="0"/>
              <a:t>language </a:t>
            </a:r>
            <a:r>
              <a:rPr lang="en-US" sz="3200" dirty="0"/>
              <a:t>when they describe their </a:t>
            </a:r>
            <a:r>
              <a:rPr lang="en-US" sz="3200" dirty="0" smtClean="0"/>
              <a:t>metadata. </a:t>
            </a:r>
            <a:r>
              <a:rPr lang="en-US" sz="3200" dirty="0"/>
              <a:t>A</a:t>
            </a:r>
            <a:r>
              <a:rPr lang="en-US" sz="3200" dirty="0" smtClean="0"/>
              <a:t>s </a:t>
            </a:r>
            <a:r>
              <a:rPr lang="en-US" sz="3200" dirty="0"/>
              <a:t>a </a:t>
            </a:r>
            <a:r>
              <a:rPr lang="en-US" sz="3200" dirty="0" smtClean="0"/>
              <a:t>result </a:t>
            </a:r>
            <a:r>
              <a:rPr lang="en-US" sz="3200" dirty="0"/>
              <a:t>there are many existing </a:t>
            </a:r>
            <a:r>
              <a:rPr lang="en-US" sz="3200" dirty="0" smtClean="0"/>
              <a:t>languages. This </a:t>
            </a:r>
            <a:r>
              <a:rPr lang="en-US" sz="3200" dirty="0"/>
              <a:t>approach focuses attention on differences between communities. </a:t>
            </a:r>
            <a:r>
              <a:rPr lang="en-US" sz="3200" dirty="0" smtClean="0"/>
              <a:t>Using the </a:t>
            </a:r>
            <a:r>
              <a:rPr lang="en-US" sz="3200" dirty="0"/>
              <a:t>term </a:t>
            </a:r>
            <a:r>
              <a:rPr lang="en-US" sz="3200" dirty="0" smtClean="0"/>
              <a:t>dialect focuses </a:t>
            </a:r>
            <a:r>
              <a:rPr lang="en-US" sz="3200" dirty="0"/>
              <a:t>attention </a:t>
            </a:r>
            <a:r>
              <a:rPr lang="en-US" sz="3200" dirty="0" smtClean="0"/>
              <a:t>on the </a:t>
            </a:r>
            <a:r>
              <a:rPr lang="en-US" sz="3200" dirty="0"/>
              <a:t>common concepts and </a:t>
            </a:r>
            <a:r>
              <a:rPr lang="en-US" sz="3200" dirty="0" smtClean="0"/>
              <a:t>goals of scientific documentation.</a:t>
            </a:r>
          </a:p>
          <a:p>
            <a:endParaRPr lang="en-US" sz="1400" dirty="0" smtClean="0"/>
          </a:p>
          <a:p>
            <a:r>
              <a:rPr lang="en-US" sz="3200" dirty="0"/>
              <a:t>Recommendations reflect </a:t>
            </a:r>
            <a:r>
              <a:rPr lang="en-US" sz="3200" dirty="0" smtClean="0"/>
              <a:t>the </a:t>
            </a:r>
            <a:r>
              <a:rPr lang="en-US" sz="3200" dirty="0"/>
              <a:t>experiences and documentation </a:t>
            </a:r>
            <a:r>
              <a:rPr lang="en-US" sz="3200" dirty="0" smtClean="0"/>
              <a:t>needs of a community. Recommendations are </a:t>
            </a:r>
            <a:r>
              <a:rPr lang="en-US" sz="3200" dirty="0"/>
              <a:t>an important mechanism for sharing those experiences and </a:t>
            </a:r>
            <a:r>
              <a:rPr lang="en-US" sz="3200" dirty="0" smtClean="0"/>
              <a:t>knowledge so that quality metadata is created throughout the community.</a:t>
            </a:r>
            <a:endParaRPr lang="en-US" sz="3200" dirty="0"/>
          </a:p>
          <a:p>
            <a:endParaRPr lang="en-US" sz="3200" dirty="0"/>
          </a:p>
        </p:txBody>
      </p:sp>
      <p:sp>
        <p:nvSpPr>
          <p:cNvPr id="61" name="TextBox 60"/>
          <p:cNvSpPr txBox="1"/>
          <p:nvPr/>
        </p:nvSpPr>
        <p:spPr>
          <a:xfrm>
            <a:off x="1676400" y="8214109"/>
            <a:ext cx="14817777" cy="3477875"/>
          </a:xfrm>
          <a:prstGeom prst="rect">
            <a:avLst/>
          </a:prstGeom>
        </p:spPr>
        <p:txBody>
          <a:bodyPr wrap="square">
            <a:spAutoFit/>
          </a:bodyPr>
          <a:lstStyle>
            <a:defPPr>
              <a:defRPr lang="en-US"/>
            </a:defPPr>
            <a:lvl1pPr>
              <a:defRPr sz="6000"/>
            </a:lvl1pPr>
          </a:lstStyle>
          <a:p>
            <a:r>
              <a:rPr lang="en-US" sz="3600" dirty="0" smtClean="0"/>
              <a:t>LTER </a:t>
            </a:r>
            <a:r>
              <a:rPr lang="en-US" sz="3600" dirty="0" smtClean="0"/>
              <a:t>and EML</a:t>
            </a:r>
            <a:endParaRPr lang="en-US" sz="3600" dirty="0"/>
          </a:p>
          <a:p>
            <a:r>
              <a:rPr lang="en-US" sz="3200" dirty="0"/>
              <a:t>The Long Range Ecological Network created the LTER Recommendation for Completeness to help guide the creation of Ecological Markup Language records. </a:t>
            </a:r>
          </a:p>
          <a:p>
            <a:r>
              <a:rPr lang="en-US" sz="3200" dirty="0"/>
              <a:t>There are five levels in the LTER recommendation: Identification, Discovery, Evaluation, Access, and Integration. All levels of </a:t>
            </a:r>
            <a:r>
              <a:rPr lang="en-US" sz="3200" dirty="0" smtClean="0"/>
              <a:t>the LTER recommendation </a:t>
            </a:r>
            <a:r>
              <a:rPr lang="en-US" sz="3200" dirty="0"/>
              <a:t>are subsets of concepts in the EML dialect</a:t>
            </a:r>
            <a:r>
              <a:rPr lang="en-US" sz="3200" dirty="0" smtClean="0"/>
              <a:t>. </a:t>
            </a:r>
            <a:endParaRPr lang="en-US" sz="3600" dirty="0" smtClean="0"/>
          </a:p>
          <a:p>
            <a:endParaRPr lang="en-US" sz="2400" dirty="0"/>
          </a:p>
        </p:txBody>
      </p:sp>
      <p:grpSp>
        <p:nvGrpSpPr>
          <p:cNvPr id="62" name="Group 61"/>
          <p:cNvGrpSpPr/>
          <p:nvPr/>
        </p:nvGrpSpPr>
        <p:grpSpPr>
          <a:xfrm>
            <a:off x="5419498" y="11048924"/>
            <a:ext cx="8773579" cy="6329151"/>
            <a:chOff x="4827876" y="27118267"/>
            <a:chExt cx="6455562" cy="5028744"/>
          </a:xfrm>
        </p:grpSpPr>
        <p:sp>
          <p:nvSpPr>
            <p:cNvPr id="63" name="Oval 62"/>
            <p:cNvSpPr/>
            <p:nvPr/>
          </p:nvSpPr>
          <p:spPr>
            <a:xfrm>
              <a:off x="4827876" y="27185226"/>
              <a:ext cx="4199523" cy="4379599"/>
            </a:xfrm>
            <a:prstGeom prst="ellipse">
              <a:avLst/>
            </a:prstGeom>
            <a:solidFill>
              <a:schemeClr val="accent4">
                <a:lumMod val="20000"/>
                <a:lumOff val="80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64" name="Oval 63"/>
            <p:cNvSpPr/>
            <p:nvPr/>
          </p:nvSpPr>
          <p:spPr>
            <a:xfrm>
              <a:off x="7083915" y="27185226"/>
              <a:ext cx="4199523" cy="4379599"/>
            </a:xfrm>
            <a:prstGeom prst="ellipse">
              <a:avLst/>
            </a:prstGeom>
            <a:solidFill>
              <a:schemeClr val="accent3">
                <a:lumMod val="20000"/>
                <a:lumOff val="80000"/>
                <a:alpha val="75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grpSp>
          <p:nvGrpSpPr>
            <p:cNvPr id="65" name="Group 64"/>
            <p:cNvGrpSpPr/>
            <p:nvPr/>
          </p:nvGrpSpPr>
          <p:grpSpPr>
            <a:xfrm>
              <a:off x="9550011" y="28202662"/>
              <a:ext cx="1640772" cy="1843787"/>
              <a:chOff x="5776310" y="1779447"/>
              <a:chExt cx="960966" cy="1035467"/>
            </a:xfrm>
            <a:solidFill>
              <a:schemeClr val="accent3">
                <a:lumMod val="60000"/>
                <a:lumOff val="40000"/>
              </a:schemeClr>
            </a:solidFill>
          </p:grpSpPr>
          <p:sp>
            <p:nvSpPr>
              <p:cNvPr id="83" name="Oval 82"/>
              <p:cNvSpPr/>
              <p:nvPr/>
            </p:nvSpPr>
            <p:spPr>
              <a:xfrm>
                <a:off x="5776310" y="1779447"/>
                <a:ext cx="960966" cy="1035467"/>
              </a:xfrm>
              <a:prstGeom prst="ellipse">
                <a:avLst/>
              </a:prstGeom>
              <a:grp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84" name="TextBox 83"/>
              <p:cNvSpPr txBox="1"/>
              <p:nvPr/>
            </p:nvSpPr>
            <p:spPr>
              <a:xfrm>
                <a:off x="6168671" y="2153273"/>
                <a:ext cx="251344" cy="240997"/>
              </a:xfrm>
              <a:prstGeom prst="rect">
                <a:avLst/>
              </a:prstGeom>
              <a:noFill/>
              <a:ln w="12700" cmpd="sng">
                <a:noFill/>
              </a:ln>
            </p:spPr>
            <p:txBody>
              <a:bodyPr wrap="none" rtlCol="0">
                <a:spAutoFit/>
              </a:bodyPr>
              <a:lstStyle/>
              <a:p>
                <a:r>
                  <a:rPr lang="en-US" sz="2400" dirty="0" smtClean="0"/>
                  <a:t>R</a:t>
                </a:r>
                <a:r>
                  <a:rPr lang="en-US" sz="2400" baseline="-25000" dirty="0"/>
                  <a:t>7</a:t>
                </a:r>
              </a:p>
            </p:txBody>
          </p:sp>
        </p:grpSp>
        <p:sp>
          <p:nvSpPr>
            <p:cNvPr id="66" name="TextBox 65"/>
            <p:cNvSpPr txBox="1"/>
            <p:nvPr/>
          </p:nvSpPr>
          <p:spPr>
            <a:xfrm>
              <a:off x="9709907" y="30673294"/>
              <a:ext cx="540314" cy="559540"/>
            </a:xfrm>
            <a:prstGeom prst="rect">
              <a:avLst/>
            </a:prstGeom>
            <a:noFill/>
          </p:spPr>
          <p:txBody>
            <a:bodyPr wrap="none" rtlCol="0">
              <a:spAutoFit/>
            </a:bodyPr>
            <a:lstStyle/>
            <a:p>
              <a:r>
                <a:rPr lang="en-US" sz="2400" dirty="0"/>
                <a:t>D</a:t>
              </a:r>
              <a:r>
                <a:rPr lang="en-US" sz="2400" baseline="-25000" dirty="0"/>
                <a:t>2</a:t>
              </a:r>
            </a:p>
          </p:txBody>
        </p:sp>
        <p:sp>
          <p:nvSpPr>
            <p:cNvPr id="67" name="TextBox 66"/>
            <p:cNvSpPr txBox="1"/>
            <p:nvPr/>
          </p:nvSpPr>
          <p:spPr>
            <a:xfrm>
              <a:off x="5647814" y="30660920"/>
              <a:ext cx="540314" cy="559540"/>
            </a:xfrm>
            <a:prstGeom prst="rect">
              <a:avLst/>
            </a:prstGeom>
            <a:noFill/>
          </p:spPr>
          <p:txBody>
            <a:bodyPr wrap="none" rtlCol="0">
              <a:spAutoFit/>
            </a:bodyPr>
            <a:lstStyle/>
            <a:p>
              <a:r>
                <a:rPr lang="en-US" sz="2400" dirty="0"/>
                <a:t>D</a:t>
              </a:r>
              <a:r>
                <a:rPr lang="en-US" sz="2400" baseline="-25000" dirty="0"/>
                <a:t>1</a:t>
              </a:r>
            </a:p>
          </p:txBody>
        </p:sp>
        <p:grpSp>
          <p:nvGrpSpPr>
            <p:cNvPr id="68" name="Group 67"/>
            <p:cNvGrpSpPr/>
            <p:nvPr/>
          </p:nvGrpSpPr>
          <p:grpSpPr>
            <a:xfrm>
              <a:off x="5231789" y="27968198"/>
              <a:ext cx="1082277" cy="1128685"/>
              <a:chOff x="5415983" y="1853970"/>
              <a:chExt cx="1208937" cy="1208937"/>
            </a:xfrm>
            <a:solidFill>
              <a:schemeClr val="accent4">
                <a:lumMod val="60000"/>
                <a:lumOff val="40000"/>
              </a:schemeClr>
            </a:solidFill>
          </p:grpSpPr>
          <p:sp>
            <p:nvSpPr>
              <p:cNvPr id="81" name="Oval 80"/>
              <p:cNvSpPr/>
              <p:nvPr/>
            </p:nvSpPr>
            <p:spPr>
              <a:xfrm>
                <a:off x="5415983" y="1853970"/>
                <a:ext cx="1208937" cy="1208937"/>
              </a:xfrm>
              <a:prstGeom prst="ellipse">
                <a:avLst/>
              </a:prstGeom>
              <a:grp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82" name="TextBox 81"/>
              <p:cNvSpPr txBox="1"/>
              <p:nvPr/>
            </p:nvSpPr>
            <p:spPr>
              <a:xfrm>
                <a:off x="5827494" y="2378512"/>
                <a:ext cx="508890" cy="494490"/>
              </a:xfrm>
              <a:prstGeom prst="rect">
                <a:avLst/>
              </a:prstGeom>
              <a:noFill/>
              <a:ln w="12700" cmpd="sng">
                <a:noFill/>
              </a:ln>
            </p:spPr>
            <p:txBody>
              <a:bodyPr wrap="none" rtlCol="0">
                <a:spAutoFit/>
              </a:bodyPr>
              <a:lstStyle/>
              <a:p>
                <a:r>
                  <a:rPr lang="en-US" sz="2400" dirty="0" smtClean="0"/>
                  <a:t>R</a:t>
                </a:r>
                <a:r>
                  <a:rPr lang="en-US" sz="2400" baseline="-25000" dirty="0"/>
                  <a:t>5</a:t>
                </a:r>
              </a:p>
            </p:txBody>
          </p:sp>
        </p:grpSp>
        <p:sp>
          <p:nvSpPr>
            <p:cNvPr id="70" name="Oval 69"/>
            <p:cNvSpPr/>
            <p:nvPr/>
          </p:nvSpPr>
          <p:spPr>
            <a:xfrm>
              <a:off x="6256426" y="29640433"/>
              <a:ext cx="1459130" cy="1521697"/>
            </a:xfrm>
            <a:prstGeom prst="ellipse">
              <a:avLst/>
            </a:prstGeom>
            <a:solidFill>
              <a:schemeClr val="accent4">
                <a:lumMod val="60000"/>
                <a:lumOff val="40000"/>
                <a:alpha val="69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grpSp>
          <p:nvGrpSpPr>
            <p:cNvPr id="69" name="Group 68"/>
            <p:cNvGrpSpPr/>
            <p:nvPr/>
          </p:nvGrpSpPr>
          <p:grpSpPr>
            <a:xfrm>
              <a:off x="7001896" y="29941197"/>
              <a:ext cx="677739" cy="737253"/>
              <a:chOff x="2134984" y="3337153"/>
              <a:chExt cx="660921" cy="689398"/>
            </a:xfrm>
            <a:solidFill>
              <a:schemeClr val="tx2">
                <a:lumMod val="60000"/>
                <a:lumOff val="40000"/>
              </a:schemeClr>
            </a:solidFill>
          </p:grpSpPr>
          <p:sp>
            <p:nvSpPr>
              <p:cNvPr id="79" name="Oval 78"/>
              <p:cNvSpPr/>
              <p:nvPr/>
            </p:nvSpPr>
            <p:spPr>
              <a:xfrm>
                <a:off x="2134984" y="3337153"/>
                <a:ext cx="660921" cy="689398"/>
              </a:xfrm>
              <a:prstGeom prst="ellipse">
                <a:avLst/>
              </a:prstGeom>
              <a:grp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80" name="TextBox 79"/>
              <p:cNvSpPr txBox="1"/>
              <p:nvPr/>
            </p:nvSpPr>
            <p:spPr>
              <a:xfrm>
                <a:off x="2237852" y="3584396"/>
                <a:ext cx="488099" cy="431698"/>
              </a:xfrm>
              <a:prstGeom prst="rect">
                <a:avLst/>
              </a:prstGeom>
              <a:noFill/>
              <a:ln w="12700" cmpd="sng">
                <a:noFill/>
              </a:ln>
            </p:spPr>
            <p:txBody>
              <a:bodyPr wrap="square" rtlCol="0">
                <a:spAutoFit/>
              </a:bodyPr>
              <a:lstStyle/>
              <a:p>
                <a:r>
                  <a:rPr lang="en-US" sz="2400" dirty="0"/>
                  <a:t>R</a:t>
                </a:r>
                <a:r>
                  <a:rPr lang="en-US" sz="2400" baseline="-25000" dirty="0"/>
                  <a:t>6</a:t>
                </a:r>
              </a:p>
            </p:txBody>
          </p:sp>
        </p:grpSp>
        <p:sp>
          <p:nvSpPr>
            <p:cNvPr id="71" name="TextBox 70"/>
            <p:cNvSpPr txBox="1"/>
            <p:nvPr/>
          </p:nvSpPr>
          <p:spPr>
            <a:xfrm>
              <a:off x="6465501" y="30339642"/>
              <a:ext cx="662764" cy="429127"/>
            </a:xfrm>
            <a:prstGeom prst="rect">
              <a:avLst/>
            </a:prstGeom>
            <a:noFill/>
            <a:ln w="12700" cmpd="sng">
              <a:noFill/>
            </a:ln>
          </p:spPr>
          <p:txBody>
            <a:bodyPr wrap="square" rtlCol="0">
              <a:spAutoFit/>
            </a:bodyPr>
            <a:lstStyle/>
            <a:p>
              <a:r>
                <a:rPr lang="en-US" sz="2400" dirty="0" smtClean="0"/>
                <a:t>R</a:t>
              </a:r>
              <a:r>
                <a:rPr lang="en-US" sz="2400" baseline="-25000" dirty="0"/>
                <a:t>1</a:t>
              </a:r>
              <a:endParaRPr lang="en-US" sz="2800" baseline="-25000" dirty="0"/>
            </a:p>
          </p:txBody>
        </p:sp>
        <p:sp>
          <p:nvSpPr>
            <p:cNvPr id="72" name="TextBox 71"/>
            <p:cNvSpPr txBox="1"/>
            <p:nvPr/>
          </p:nvSpPr>
          <p:spPr>
            <a:xfrm>
              <a:off x="7787700" y="31731293"/>
              <a:ext cx="1268173" cy="415718"/>
            </a:xfrm>
            <a:prstGeom prst="rect">
              <a:avLst/>
            </a:prstGeom>
            <a:noFill/>
          </p:spPr>
          <p:txBody>
            <a:bodyPr wrap="square" rtlCol="0">
              <a:spAutoFit/>
            </a:bodyPr>
            <a:lstStyle/>
            <a:p>
              <a:pPr algn="ctr"/>
              <a:r>
                <a:rPr lang="en-US" sz="2800" smtClean="0"/>
                <a:t>Discovery</a:t>
              </a:r>
              <a:endParaRPr lang="en-US" sz="2800" baseline="-25000" dirty="0"/>
            </a:p>
          </p:txBody>
        </p:sp>
        <p:sp>
          <p:nvSpPr>
            <p:cNvPr id="73" name="Oval 72"/>
            <p:cNvSpPr/>
            <p:nvPr/>
          </p:nvSpPr>
          <p:spPr>
            <a:xfrm>
              <a:off x="7733031" y="28694510"/>
              <a:ext cx="1239699" cy="1292857"/>
            </a:xfrm>
            <a:prstGeom prst="ellipse">
              <a:avLst/>
            </a:prstGeom>
            <a:solidFill>
              <a:schemeClr val="accent4">
                <a:lumMod val="60000"/>
                <a:lumOff val="40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74" name="TextBox 73"/>
            <p:cNvSpPr txBox="1"/>
            <p:nvPr/>
          </p:nvSpPr>
          <p:spPr>
            <a:xfrm>
              <a:off x="8130939" y="29445010"/>
              <a:ext cx="421620" cy="429127"/>
            </a:xfrm>
            <a:prstGeom prst="rect">
              <a:avLst/>
            </a:prstGeom>
            <a:noFill/>
            <a:ln w="12700" cmpd="sng">
              <a:noFill/>
            </a:ln>
          </p:spPr>
          <p:txBody>
            <a:bodyPr wrap="none" rtlCol="0">
              <a:spAutoFit/>
            </a:bodyPr>
            <a:lstStyle>
              <a:defPPr>
                <a:defRPr lang="en-US"/>
              </a:defPPr>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sz="2400" dirty="0" smtClean="0"/>
                <a:t>R</a:t>
              </a:r>
              <a:r>
                <a:rPr lang="en-US" sz="2400" baseline="-25000" dirty="0"/>
                <a:t>2</a:t>
              </a:r>
            </a:p>
          </p:txBody>
        </p:sp>
        <p:sp>
          <p:nvSpPr>
            <p:cNvPr id="75" name="Rectangle 74"/>
            <p:cNvSpPr/>
            <p:nvPr/>
          </p:nvSpPr>
          <p:spPr>
            <a:xfrm>
              <a:off x="7727105" y="27118267"/>
              <a:ext cx="1505110" cy="4621158"/>
            </a:xfrm>
            <a:prstGeom prst="rect">
              <a:avLst/>
            </a:prstGeom>
            <a:noFill/>
            <a:ln w="28575" cmpd="sng">
              <a:solidFill>
                <a:srgbClr val="000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grpSp>
          <p:nvGrpSpPr>
            <p:cNvPr id="76" name="Group 75"/>
            <p:cNvGrpSpPr/>
            <p:nvPr/>
          </p:nvGrpSpPr>
          <p:grpSpPr>
            <a:xfrm>
              <a:off x="7787700" y="28039994"/>
              <a:ext cx="1402667" cy="1462813"/>
              <a:chOff x="5528339" y="1991920"/>
              <a:chExt cx="1208937" cy="1208937"/>
            </a:xfrm>
            <a:solidFill>
              <a:schemeClr val="accent3">
                <a:lumMod val="60000"/>
                <a:lumOff val="40000"/>
                <a:alpha val="25000"/>
              </a:schemeClr>
            </a:solidFill>
          </p:grpSpPr>
          <p:sp>
            <p:nvSpPr>
              <p:cNvPr id="77" name="Oval 76"/>
              <p:cNvSpPr/>
              <p:nvPr/>
            </p:nvSpPr>
            <p:spPr>
              <a:xfrm>
                <a:off x="5528339" y="1991920"/>
                <a:ext cx="1208937" cy="1208937"/>
              </a:xfrm>
              <a:prstGeom prst="ellipse">
                <a:avLst/>
              </a:prstGeom>
              <a:grp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78" name="TextBox 77"/>
              <p:cNvSpPr txBox="1"/>
              <p:nvPr/>
            </p:nvSpPr>
            <p:spPr>
              <a:xfrm>
                <a:off x="5791104" y="2125549"/>
                <a:ext cx="369878" cy="354651"/>
              </a:xfrm>
              <a:prstGeom prst="rect">
                <a:avLst/>
              </a:prstGeom>
              <a:noFill/>
              <a:ln w="12700" cmpd="sng">
                <a:noFill/>
              </a:ln>
            </p:spPr>
            <p:txBody>
              <a:bodyPr wrap="none" rtlCol="0">
                <a:spAutoFit/>
              </a:bodyPr>
              <a:lstStyle/>
              <a:p>
                <a:r>
                  <a:rPr lang="en-US" sz="2400" dirty="0" smtClean="0"/>
                  <a:t>R</a:t>
                </a:r>
                <a:r>
                  <a:rPr lang="en-US" sz="2400" baseline="-25000" dirty="0"/>
                  <a:t>8</a:t>
                </a:r>
              </a:p>
            </p:txBody>
          </p:sp>
        </p:grpSp>
      </p:grpSp>
      <p:sp>
        <p:nvSpPr>
          <p:cNvPr id="85" name="TextBox 84"/>
          <p:cNvSpPr txBox="1"/>
          <p:nvPr/>
        </p:nvSpPr>
        <p:spPr>
          <a:xfrm>
            <a:off x="1691358" y="11906537"/>
            <a:ext cx="4139850" cy="1200329"/>
          </a:xfrm>
          <a:prstGeom prst="rect">
            <a:avLst/>
          </a:prstGeom>
          <a:noFill/>
        </p:spPr>
        <p:txBody>
          <a:bodyPr wrap="square" rtlCol="0">
            <a:spAutoFit/>
          </a:bodyPr>
          <a:lstStyle/>
          <a:p>
            <a:r>
              <a:rPr lang="en-US" sz="2400" dirty="0" smtClean="0"/>
              <a:t>LTER uses the </a:t>
            </a:r>
            <a:r>
              <a:rPr lang="en-US" sz="2400" smtClean="0"/>
              <a:t>EML </a:t>
            </a:r>
            <a:r>
              <a:rPr lang="en-US" sz="2400" smtClean="0"/>
              <a:t>dialect (</a:t>
            </a:r>
            <a:r>
              <a:rPr lang="en-US" sz="2400" dirty="0" smtClean="0"/>
              <a:t>D</a:t>
            </a:r>
            <a:r>
              <a:rPr lang="en-US" sz="2400" baseline="-25000" dirty="0" smtClean="0"/>
              <a:t>1</a:t>
            </a:r>
            <a:r>
              <a:rPr lang="en-US" sz="2400" dirty="0" smtClean="0"/>
              <a:t>) and created a recommendation with </a:t>
            </a:r>
            <a:r>
              <a:rPr lang="en-US" sz="2400" dirty="0"/>
              <a:t>5</a:t>
            </a:r>
            <a:r>
              <a:rPr lang="en-US" sz="2400" dirty="0" smtClean="0"/>
              <a:t> levels (R</a:t>
            </a:r>
            <a:r>
              <a:rPr lang="en-US" sz="2400" baseline="-25000" dirty="0" smtClean="0"/>
              <a:t>1</a:t>
            </a:r>
            <a:r>
              <a:rPr lang="en-US" sz="2400" dirty="0" smtClean="0"/>
              <a:t>, R</a:t>
            </a:r>
            <a:r>
              <a:rPr lang="en-US" sz="2400" baseline="-25000" dirty="0" smtClean="0"/>
              <a:t>2</a:t>
            </a:r>
            <a:r>
              <a:rPr lang="en-US" sz="2400" dirty="0" smtClean="0"/>
              <a:t>, R</a:t>
            </a:r>
            <a:r>
              <a:rPr lang="en-US" sz="2400" baseline="-25000" dirty="0" smtClean="0"/>
              <a:t>3,</a:t>
            </a:r>
            <a:r>
              <a:rPr lang="en-US" sz="2400" dirty="0"/>
              <a:t> </a:t>
            </a:r>
            <a:r>
              <a:rPr lang="en-US" sz="2400" dirty="0" smtClean="0"/>
              <a:t>R</a:t>
            </a:r>
            <a:r>
              <a:rPr lang="en-US" sz="2400" baseline="-25000" dirty="0" smtClean="0"/>
              <a:t>4</a:t>
            </a:r>
            <a:r>
              <a:rPr lang="en-US" sz="2400" dirty="0" smtClean="0"/>
              <a:t>, R</a:t>
            </a:r>
            <a:r>
              <a:rPr lang="en-US" sz="2400" baseline="-25000" dirty="0" smtClean="0"/>
              <a:t>5</a:t>
            </a:r>
            <a:r>
              <a:rPr lang="en-US" sz="2400" dirty="0" smtClean="0"/>
              <a:t>)</a:t>
            </a:r>
            <a:endParaRPr lang="en-US" sz="2400" dirty="0"/>
          </a:p>
        </p:txBody>
      </p:sp>
      <p:sp>
        <p:nvSpPr>
          <p:cNvPr id="86" name="TextBox 85"/>
          <p:cNvSpPr txBox="1"/>
          <p:nvPr/>
        </p:nvSpPr>
        <p:spPr>
          <a:xfrm>
            <a:off x="14079475" y="11142665"/>
            <a:ext cx="2714084" cy="1938992"/>
          </a:xfrm>
          <a:prstGeom prst="rect">
            <a:avLst/>
          </a:prstGeom>
          <a:noFill/>
        </p:spPr>
        <p:txBody>
          <a:bodyPr wrap="square" rtlCol="0">
            <a:spAutoFit/>
          </a:bodyPr>
          <a:lstStyle/>
          <a:p>
            <a:r>
              <a:rPr lang="en-US" sz="2400" dirty="0" smtClean="0"/>
              <a:t>A second community creates a dialect (D</a:t>
            </a:r>
            <a:r>
              <a:rPr lang="en-US" sz="2400" baseline="-25000" dirty="0" smtClean="0"/>
              <a:t>2</a:t>
            </a:r>
            <a:r>
              <a:rPr lang="en-US" sz="2400" dirty="0" smtClean="0"/>
              <a:t>) with recommendations at 2 levels (R</a:t>
            </a:r>
            <a:r>
              <a:rPr lang="en-US" sz="2400" baseline="-25000" dirty="0"/>
              <a:t>7</a:t>
            </a:r>
            <a:r>
              <a:rPr lang="en-US" sz="2400" dirty="0" smtClean="0"/>
              <a:t>, R</a:t>
            </a:r>
            <a:r>
              <a:rPr lang="en-US" sz="2400" baseline="-25000" dirty="0"/>
              <a:t>8</a:t>
            </a:r>
            <a:r>
              <a:rPr lang="en-US" sz="2400" dirty="0" smtClean="0"/>
              <a:t>). </a:t>
            </a:r>
            <a:endParaRPr lang="en-US" sz="2400" dirty="0"/>
          </a:p>
        </p:txBody>
      </p:sp>
      <p:sp>
        <p:nvSpPr>
          <p:cNvPr id="87" name="TextBox 86"/>
          <p:cNvSpPr txBox="1"/>
          <p:nvPr/>
        </p:nvSpPr>
        <p:spPr>
          <a:xfrm>
            <a:off x="1689731" y="14432317"/>
            <a:ext cx="3748552" cy="2677656"/>
          </a:xfrm>
          <a:prstGeom prst="rect">
            <a:avLst/>
          </a:prstGeom>
          <a:noFill/>
        </p:spPr>
        <p:txBody>
          <a:bodyPr wrap="square" rtlCol="0">
            <a:spAutoFit/>
          </a:bodyPr>
          <a:lstStyle>
            <a:defPPr>
              <a:defRPr lang="en-US"/>
            </a:defPPr>
            <a:lvl1pPr>
              <a:defRPr sz="2400"/>
            </a:lvl1pPr>
          </a:lstStyle>
          <a:p>
            <a:r>
              <a:rPr lang="en-US" dirty="0" smtClean="0"/>
              <a:t>Four concepts from the Identification level (R</a:t>
            </a:r>
            <a:r>
              <a:rPr lang="en-US" baseline="-25000" dirty="0" smtClean="0"/>
              <a:t>1</a:t>
            </a:r>
            <a:r>
              <a:rPr lang="en-US" dirty="0" smtClean="0"/>
              <a:t>) are EML schema required concepts: Resource Title, Resource Identifier, Author / Originator, and Resource Contact.(R</a:t>
            </a:r>
            <a:r>
              <a:rPr lang="en-US" baseline="-25000" dirty="0" smtClean="0"/>
              <a:t>6</a:t>
            </a:r>
            <a:r>
              <a:rPr lang="en-US" dirty="0" smtClean="0"/>
              <a:t>)</a:t>
            </a:r>
            <a:endParaRPr lang="en-US" dirty="0"/>
          </a:p>
        </p:txBody>
      </p:sp>
      <p:sp>
        <p:nvSpPr>
          <p:cNvPr id="88" name="TextBox 87"/>
          <p:cNvSpPr txBox="1"/>
          <p:nvPr/>
        </p:nvSpPr>
        <p:spPr>
          <a:xfrm>
            <a:off x="14235228" y="14506401"/>
            <a:ext cx="2458163" cy="2308324"/>
          </a:xfrm>
          <a:prstGeom prst="rect">
            <a:avLst/>
          </a:prstGeom>
          <a:noFill/>
        </p:spPr>
        <p:txBody>
          <a:bodyPr wrap="square" rtlCol="0">
            <a:spAutoFit/>
          </a:bodyPr>
          <a:lstStyle/>
          <a:p>
            <a:r>
              <a:rPr lang="en-US" sz="2400" dirty="0" smtClean="0"/>
              <a:t>Common documentation needs exist, particularly for the discovery use case.</a:t>
            </a:r>
            <a:endParaRPr lang="en-US" sz="2400" dirty="0"/>
          </a:p>
        </p:txBody>
      </p:sp>
      <p:cxnSp>
        <p:nvCxnSpPr>
          <p:cNvPr id="89" name="Elbow Connector 88"/>
          <p:cNvCxnSpPr/>
          <p:nvPr/>
        </p:nvCxnSpPr>
        <p:spPr>
          <a:xfrm>
            <a:off x="3642013" y="13106865"/>
            <a:ext cx="2174978" cy="1113795"/>
          </a:xfrm>
          <a:prstGeom prst="bentConnector3">
            <a:avLst>
              <a:gd name="adj1" fmla="val 50000"/>
            </a:avLst>
          </a:prstGeom>
          <a:ln w="38100"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90" name="Elbow Connector 89"/>
          <p:cNvCxnSpPr>
            <a:endCxn id="79" idx="3"/>
          </p:cNvCxnSpPr>
          <p:nvPr/>
        </p:nvCxnSpPr>
        <p:spPr>
          <a:xfrm flipV="1">
            <a:off x="3433881" y="15393870"/>
            <a:ext cx="5075161" cy="1721180"/>
          </a:xfrm>
          <a:prstGeom prst="bentConnector2">
            <a:avLst/>
          </a:prstGeom>
          <a:ln w="38100"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91" name="Elbow Connector 90"/>
          <p:cNvCxnSpPr>
            <a:endCxn id="83" idx="0"/>
          </p:cNvCxnSpPr>
          <p:nvPr/>
        </p:nvCxnSpPr>
        <p:spPr>
          <a:xfrm rot="10800000" flipV="1">
            <a:off x="12952188" y="11669182"/>
            <a:ext cx="843396" cy="744561"/>
          </a:xfrm>
          <a:prstGeom prst="bentConnector2">
            <a:avLst/>
          </a:prstGeom>
          <a:ln w="38100"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92" name="Elbow Connector 91"/>
          <p:cNvCxnSpPr>
            <a:stCxn id="88" idx="2"/>
            <a:endCxn id="72" idx="3"/>
          </p:cNvCxnSpPr>
          <p:nvPr/>
        </p:nvCxnSpPr>
        <p:spPr>
          <a:xfrm rot="5400000">
            <a:off x="13164112" y="14816267"/>
            <a:ext cx="301740" cy="4298657"/>
          </a:xfrm>
          <a:prstGeom prst="bentConnector2">
            <a:avLst/>
          </a:prstGeom>
          <a:ln w="38100"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17318735" y="11650513"/>
            <a:ext cx="16742595" cy="769441"/>
          </a:xfrm>
          <a:prstGeom prst="rect">
            <a:avLst/>
          </a:prstGeom>
          <a:noFill/>
        </p:spPr>
        <p:txBody>
          <a:bodyPr wrap="square" rtlCol="0">
            <a:spAutoFit/>
          </a:bodyPr>
          <a:lstStyle/>
          <a:p>
            <a:r>
              <a:rPr lang="en-US" sz="4400" dirty="0"/>
              <a:t>Does </a:t>
            </a:r>
            <a:r>
              <a:rPr lang="en-US" sz="4400" dirty="0" smtClean="0"/>
              <a:t>the </a:t>
            </a:r>
            <a:r>
              <a:rPr lang="en-US" sz="4400" dirty="0"/>
              <a:t>collection become more complete with time</a:t>
            </a:r>
            <a:r>
              <a:rPr lang="en-US" sz="4400" dirty="0" smtClean="0"/>
              <a:t>?</a:t>
            </a:r>
            <a:endParaRPr lang="en-US" sz="4400" dirty="0"/>
          </a:p>
        </p:txBody>
      </p:sp>
      <p:sp>
        <p:nvSpPr>
          <p:cNvPr id="93" name="TextBox 92"/>
          <p:cNvSpPr txBox="1"/>
          <p:nvPr/>
        </p:nvSpPr>
        <p:spPr>
          <a:xfrm>
            <a:off x="34611609" y="3460325"/>
            <a:ext cx="15355033" cy="769441"/>
          </a:xfrm>
          <a:prstGeom prst="rect">
            <a:avLst/>
          </a:prstGeom>
          <a:noFill/>
        </p:spPr>
        <p:txBody>
          <a:bodyPr wrap="square" rtlCol="0">
            <a:spAutoFit/>
          </a:bodyPr>
          <a:lstStyle/>
          <a:p>
            <a:r>
              <a:rPr lang="en-US" sz="4400" dirty="0" smtClean="0"/>
              <a:t>Are </a:t>
            </a:r>
            <a:r>
              <a:rPr lang="en-US" sz="4400" smtClean="0"/>
              <a:t>there </a:t>
            </a:r>
            <a:r>
              <a:rPr lang="en-US" sz="4400" smtClean="0"/>
              <a:t>recommendation concepts </a:t>
            </a:r>
            <a:r>
              <a:rPr lang="en-US" sz="4400" dirty="0" smtClean="0"/>
              <a:t>the </a:t>
            </a:r>
            <a:r>
              <a:rPr lang="en-US" sz="4400" dirty="0" smtClean="0"/>
              <a:t>community values </a:t>
            </a:r>
            <a:r>
              <a:rPr lang="en-US" sz="4400" dirty="0" smtClean="0"/>
              <a:t>more?</a:t>
            </a:r>
            <a:endParaRPr lang="en-US" sz="4400" dirty="0"/>
          </a:p>
        </p:txBody>
      </p:sp>
      <p:sp>
        <p:nvSpPr>
          <p:cNvPr id="94" name="Oval 93"/>
          <p:cNvSpPr/>
          <p:nvPr/>
        </p:nvSpPr>
        <p:spPr>
          <a:xfrm>
            <a:off x="7388131" y="11378660"/>
            <a:ext cx="1445087" cy="1420557"/>
          </a:xfrm>
          <a:prstGeom prst="ellipse">
            <a:avLst/>
          </a:prstGeom>
          <a:solidFill>
            <a:schemeClr val="accent4">
              <a:lumMod val="60000"/>
              <a:lumOff val="40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95" name="Oval 94"/>
          <p:cNvSpPr/>
          <p:nvPr/>
        </p:nvSpPr>
        <p:spPr>
          <a:xfrm>
            <a:off x="5591221" y="14113106"/>
            <a:ext cx="1445087" cy="1420557"/>
          </a:xfrm>
          <a:prstGeom prst="ellipse">
            <a:avLst/>
          </a:prstGeom>
          <a:solidFill>
            <a:schemeClr val="accent4">
              <a:lumMod val="60000"/>
              <a:lumOff val="40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96" name="TextBox 95"/>
          <p:cNvSpPr txBox="1"/>
          <p:nvPr/>
        </p:nvSpPr>
        <p:spPr>
          <a:xfrm>
            <a:off x="7906895" y="11738541"/>
            <a:ext cx="608295" cy="461665"/>
          </a:xfrm>
          <a:prstGeom prst="rect">
            <a:avLst/>
          </a:prstGeom>
          <a:noFill/>
          <a:ln w="12700" cmpd="sng">
            <a:noFill/>
          </a:ln>
        </p:spPr>
        <p:txBody>
          <a:bodyPr wrap="square" rtlCol="0">
            <a:spAutoFit/>
          </a:bodyPr>
          <a:lstStyle>
            <a:defPPr>
              <a:defRPr lang="en-US"/>
            </a:defPPr>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sz="2400" dirty="0" smtClean="0"/>
              <a:t>R</a:t>
            </a:r>
            <a:r>
              <a:rPr lang="en-US" sz="2400" baseline="-25000" dirty="0"/>
              <a:t>4</a:t>
            </a:r>
          </a:p>
        </p:txBody>
      </p:sp>
      <p:sp>
        <p:nvSpPr>
          <p:cNvPr id="97" name="TextBox 96"/>
          <p:cNvSpPr txBox="1"/>
          <p:nvPr/>
        </p:nvSpPr>
        <p:spPr>
          <a:xfrm flipH="1">
            <a:off x="5981577" y="14586984"/>
            <a:ext cx="698167" cy="461665"/>
          </a:xfrm>
          <a:prstGeom prst="rect">
            <a:avLst/>
          </a:prstGeom>
          <a:noFill/>
          <a:ln w="12700" cmpd="sng">
            <a:noFill/>
          </a:ln>
        </p:spPr>
        <p:txBody>
          <a:bodyPr wrap="square" rtlCol="0">
            <a:spAutoFit/>
          </a:bodyPr>
          <a:lstStyle>
            <a:defPPr>
              <a:defRPr lang="en-US"/>
            </a:defPPr>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sz="2400" dirty="0" smtClean="0"/>
              <a:t>R</a:t>
            </a:r>
            <a:r>
              <a:rPr lang="en-US" sz="2400" baseline="-25000" dirty="0"/>
              <a:t>3</a:t>
            </a:r>
          </a:p>
        </p:txBody>
      </p:sp>
      <p:grpSp>
        <p:nvGrpSpPr>
          <p:cNvPr id="13" name="Group 12"/>
          <p:cNvGrpSpPr/>
          <p:nvPr/>
        </p:nvGrpSpPr>
        <p:grpSpPr>
          <a:xfrm>
            <a:off x="46089861" y="566562"/>
            <a:ext cx="4298641" cy="2788465"/>
            <a:chOff x="46370131" y="1283366"/>
            <a:chExt cx="4298641" cy="2788465"/>
          </a:xfrm>
        </p:grpSpPr>
        <p:pic>
          <p:nvPicPr>
            <p:cNvPr id="7" name="Picture 6" descr="logo_bluegreen_txt_mac.tif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6923602" y="1283366"/>
              <a:ext cx="3191698" cy="1822512"/>
            </a:xfrm>
            <a:prstGeom prst="rect">
              <a:avLst/>
            </a:prstGeom>
          </p:spPr>
        </p:pic>
        <p:sp>
          <p:nvSpPr>
            <p:cNvPr id="2" name="TextBox 1"/>
            <p:cNvSpPr txBox="1"/>
            <p:nvPr/>
          </p:nvSpPr>
          <p:spPr>
            <a:xfrm>
              <a:off x="46370131" y="2871502"/>
              <a:ext cx="4298641" cy="1200329"/>
            </a:xfrm>
            <a:prstGeom prst="rect">
              <a:avLst/>
            </a:prstGeom>
            <a:noFill/>
          </p:spPr>
          <p:txBody>
            <a:bodyPr wrap="none" rtlCol="0">
              <a:spAutoFit/>
            </a:bodyPr>
            <a:lstStyle/>
            <a:p>
              <a:r>
                <a:rPr lang="mr-IN" sz="7200" dirty="0" smtClean="0"/>
                <a:t>IN23C-1785</a:t>
              </a:r>
              <a:endParaRPr lang="en-US" sz="7200" dirty="0"/>
            </a:p>
          </p:txBody>
        </p:sp>
      </p:grpSp>
      <p:sp>
        <p:nvSpPr>
          <p:cNvPr id="100" name="TextBox 99"/>
          <p:cNvSpPr txBox="1"/>
          <p:nvPr/>
        </p:nvSpPr>
        <p:spPr>
          <a:xfrm>
            <a:off x="34611609" y="17449044"/>
            <a:ext cx="15377032" cy="769441"/>
          </a:xfrm>
          <a:prstGeom prst="rect">
            <a:avLst/>
          </a:prstGeom>
          <a:noFill/>
        </p:spPr>
        <p:txBody>
          <a:bodyPr wrap="square" rtlCol="0">
            <a:spAutoFit/>
          </a:bodyPr>
          <a:lstStyle/>
          <a:p>
            <a:r>
              <a:rPr lang="en-US" sz="4400" dirty="0" smtClean="0"/>
              <a:t>Do more heterogeneous collections have less complete </a:t>
            </a:r>
            <a:r>
              <a:rPr lang="en-US" sz="4400" dirty="0" smtClean="0"/>
              <a:t>metadata?</a:t>
            </a:r>
            <a:endParaRPr lang="en-US" sz="4400" dirty="0"/>
          </a:p>
        </p:txBody>
      </p:sp>
      <p:sp>
        <p:nvSpPr>
          <p:cNvPr id="22" name="Rectangle 21"/>
          <p:cNvSpPr/>
          <p:nvPr/>
        </p:nvSpPr>
        <p:spPr>
          <a:xfrm>
            <a:off x="49568100" y="15414171"/>
            <a:ext cx="383077" cy="5111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924096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17368</TotalTime>
  <Words>577</Words>
  <Application>Microsoft Macintosh PowerPoint</Application>
  <PresentationFormat>Custom</PresentationFormat>
  <Paragraphs>72</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Calibri Light</vt:lpstr>
      <vt:lpstr>Mangal</vt:lpstr>
      <vt:lpstr>Arial</vt:lpstr>
      <vt:lpstr>Office Theme</vt:lpstr>
      <vt:lpstr>PowerPoint Presentation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Sean Gordon</dc:creator>
  <cp:lastModifiedBy>Sean Gordon</cp:lastModifiedBy>
  <cp:revision>391</cp:revision>
  <cp:lastPrinted>2016-12-05T17:29:30Z</cp:lastPrinted>
  <dcterms:created xsi:type="dcterms:W3CDTF">2015-11-23T22:19:17Z</dcterms:created>
  <dcterms:modified xsi:type="dcterms:W3CDTF">2016-12-06T19:50:43Z</dcterms:modified>
</cp:coreProperties>
</file>

<file path=docProps/thumbnail.jpeg>
</file>